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theme/theme12.xml" ContentType="application/vnd.openxmlformats-officedocument.theme+xml"/>
  <Override PartName="/ppt/slideLayouts/slideLayout32.xml" ContentType="application/vnd.openxmlformats-officedocument.presentationml.slideLayout+xml"/>
  <Override PartName="/ppt/theme/theme13.xml" ContentType="application/vnd.openxmlformats-officedocument.theme+xml"/>
  <Override PartName="/ppt/slideLayouts/slideLayout33.xml" ContentType="application/vnd.openxmlformats-officedocument.presentationml.slideLayout+xml"/>
  <Override PartName="/ppt/theme/theme14.xml" ContentType="application/vnd.openxmlformats-officedocument.theme+xml"/>
  <Override PartName="/ppt/slideLayouts/slideLayout34.xml" ContentType="application/vnd.openxmlformats-officedocument.presentationml.slideLayout+xml"/>
  <Override PartName="/ppt/theme/theme15.xml" ContentType="application/vnd.openxmlformats-officedocument.theme+xml"/>
  <Override PartName="/ppt/slideLayouts/slideLayout35.xml" ContentType="application/vnd.openxmlformats-officedocument.presentationml.slideLayout+xml"/>
  <Override PartName="/ppt/theme/theme16.xml" ContentType="application/vnd.openxmlformats-officedocument.theme+xml"/>
  <Override PartName="/ppt/slideLayouts/slideLayout3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29" r:id="rId2"/>
    <p:sldMasterId id="2147484448" r:id="rId3"/>
    <p:sldMasterId id="2147484451" r:id="rId4"/>
    <p:sldMasterId id="2147484453" r:id="rId5"/>
    <p:sldMasterId id="2147484455" r:id="rId6"/>
    <p:sldMasterId id="2147484457" r:id="rId7"/>
    <p:sldMasterId id="2147484459" r:id="rId8"/>
    <p:sldMasterId id="2147484461" r:id="rId9"/>
    <p:sldMasterId id="2147484463" r:id="rId10"/>
    <p:sldMasterId id="2147484465" r:id="rId11"/>
    <p:sldMasterId id="2147484467" r:id="rId12"/>
    <p:sldMasterId id="2147484468" r:id="rId13"/>
    <p:sldMasterId id="2147484470" r:id="rId14"/>
    <p:sldMasterId id="2147484472" r:id="rId15"/>
    <p:sldMasterId id="2147484474" r:id="rId16"/>
    <p:sldMasterId id="2147484476" r:id="rId17"/>
  </p:sldMasterIdLst>
  <p:notesMasterIdLst>
    <p:notesMasterId r:id="rId58"/>
  </p:notesMasterIdLst>
  <p:sldIdLst>
    <p:sldId id="386" r:id="rId18"/>
    <p:sldId id="385" r:id="rId19"/>
    <p:sldId id="387" r:id="rId20"/>
    <p:sldId id="257" r:id="rId21"/>
    <p:sldId id="338" r:id="rId22"/>
    <p:sldId id="361" r:id="rId23"/>
    <p:sldId id="377" r:id="rId24"/>
    <p:sldId id="296" r:id="rId25"/>
    <p:sldId id="393" r:id="rId26"/>
    <p:sldId id="397" r:id="rId27"/>
    <p:sldId id="379" r:id="rId28"/>
    <p:sldId id="382" r:id="rId29"/>
    <p:sldId id="396" r:id="rId30"/>
    <p:sldId id="395" r:id="rId31"/>
    <p:sldId id="394" r:id="rId32"/>
    <p:sldId id="400" r:id="rId33"/>
    <p:sldId id="398" r:id="rId34"/>
    <p:sldId id="399" r:id="rId35"/>
    <p:sldId id="401" r:id="rId36"/>
    <p:sldId id="402" r:id="rId37"/>
    <p:sldId id="404" r:id="rId38"/>
    <p:sldId id="383" r:id="rId39"/>
    <p:sldId id="384" r:id="rId40"/>
    <p:sldId id="403" r:id="rId41"/>
    <p:sldId id="412" r:id="rId42"/>
    <p:sldId id="413" r:id="rId43"/>
    <p:sldId id="415" r:id="rId44"/>
    <p:sldId id="416" r:id="rId45"/>
    <p:sldId id="417" r:id="rId46"/>
    <p:sldId id="418" r:id="rId47"/>
    <p:sldId id="419" r:id="rId48"/>
    <p:sldId id="420" r:id="rId49"/>
    <p:sldId id="421" r:id="rId50"/>
    <p:sldId id="422" r:id="rId51"/>
    <p:sldId id="423" r:id="rId52"/>
    <p:sldId id="424" r:id="rId53"/>
    <p:sldId id="425" r:id="rId54"/>
    <p:sldId id="426" r:id="rId55"/>
    <p:sldId id="427" r:id="rId56"/>
    <p:sldId id="428" r:id="rId57"/>
  </p:sldIdLst>
  <p:sldSz cx="14630400" cy="8229600"/>
  <p:notesSz cx="7315200" cy="9601200"/>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436"/>
    <a:srgbClr val="6D6E71"/>
    <a:srgbClr val="E9E9E9"/>
    <a:srgbClr val="F9AB1A"/>
    <a:srgbClr val="E8341C"/>
    <a:srgbClr val="2981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1667" autoAdjust="0"/>
  </p:normalViewPr>
  <p:slideViewPr>
    <p:cSldViewPr snapToGrid="0" snapToObjects="1">
      <p:cViewPr varScale="1">
        <p:scale>
          <a:sx n="95" d="100"/>
          <a:sy n="95" d="100"/>
        </p:scale>
        <p:origin x="354" y="96"/>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9FE2B2A-5104-490F-BC10-7644F31AFEF5}" type="datetimeFigureOut">
              <a:rPr lang="en-US" smtClean="0"/>
              <a:t>5/14/2020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B08EEE0-3A13-4D09-ACEC-1BB61815A492}" type="slidenum">
              <a:rPr lang="en-US" smtClean="0"/>
              <a:t>‹#›</a:t>
            </a:fld>
            <a:endParaRPr lang="en-US"/>
          </a:p>
        </p:txBody>
      </p:sp>
    </p:spTree>
    <p:extLst>
      <p:ext uri="{BB962C8B-B14F-4D97-AF65-F5344CB8AC3E}">
        <p14:creationId xmlns:p14="http://schemas.microsoft.com/office/powerpoint/2010/main" val="364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15826323a_2_106:notes"/>
          <p:cNvSpPr>
            <a:spLocks noGrp="1" noRot="1" noChangeAspect="1"/>
          </p:cNvSpPr>
          <p:nvPr>
            <p:ph type="sldImg" idx="2"/>
          </p:nvPr>
        </p:nvSpPr>
        <p:spPr>
          <a:xfrm>
            <a:off x="811213" y="1220788"/>
            <a:ext cx="5854700" cy="3292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415826323a_2_106:notes"/>
          <p:cNvSpPr txBox="1">
            <a:spLocks noGrp="1"/>
          </p:cNvSpPr>
          <p:nvPr>
            <p:ph type="body" idx="1"/>
          </p:nvPr>
        </p:nvSpPr>
        <p:spPr>
          <a:xfrm>
            <a:off x="747776" y="4697587"/>
            <a:ext cx="5982208" cy="3843481"/>
          </a:xfrm>
          <a:prstGeom prst="rect">
            <a:avLst/>
          </a:prstGeom>
          <a:noFill/>
          <a:ln>
            <a:noFill/>
          </a:ln>
        </p:spPr>
        <p:txBody>
          <a:bodyPr spcFirstLastPara="1" wrap="square" lIns="98473" tIns="49222" rIns="98473" bIns="49222" anchor="t" anchorCtr="0">
            <a:noAutofit/>
          </a:bodyPr>
          <a:lstStyle/>
          <a:p>
            <a:r>
              <a:rPr lang="en-US" dirty="0">
                <a:solidFill>
                  <a:srgbClr val="000000"/>
                </a:solidFill>
                <a:latin typeface="Arial"/>
                <a:ea typeface="Arial"/>
                <a:cs typeface="Arial"/>
                <a:sym typeface="Arial"/>
              </a:rPr>
              <a:t>This webinar will focus on the 2019 California Public Safety Power Shut-offs (PSPS) including stories from the community, barriers experienced, coordination across public and private agencies, and effective strategies that could become best practices. Working together as individuals to build a resilient community that keeps each other safe, aware, engaged and informed is a part of how we need to plan for the future. Learn how the California Foundation for Independent Living Centers (CFILC) and Independent Living Centers (ILC) are partnering with other stakeholders across the state to support people with disabilities and older adults during different types of disasters.</a:t>
            </a:r>
          </a:p>
          <a:p>
            <a:r>
              <a:rPr lang="en-US" dirty="0">
                <a:solidFill>
                  <a:srgbClr val="000000"/>
                </a:solidFill>
                <a:latin typeface="Arial"/>
                <a:ea typeface="Arial"/>
                <a:cs typeface="Arial"/>
                <a:sym typeface="Arial"/>
              </a:rPr>
              <a:t>Learning objectives:</a:t>
            </a:r>
          </a:p>
          <a:p>
            <a:pPr lvl="0"/>
            <a:r>
              <a:rPr lang="en-US" dirty="0">
                <a:solidFill>
                  <a:srgbClr val="000000"/>
                </a:solidFill>
                <a:latin typeface="Arial"/>
                <a:ea typeface="Arial"/>
                <a:cs typeface="Arial"/>
                <a:sym typeface="Arial"/>
              </a:rPr>
              <a:t>Understand and recognize the specific barriers that people with disabilities and older adults experience during PSPS events.</a:t>
            </a:r>
          </a:p>
          <a:p>
            <a:pPr lvl="0"/>
            <a:r>
              <a:rPr lang="en-US" dirty="0">
                <a:solidFill>
                  <a:srgbClr val="000000"/>
                </a:solidFill>
                <a:latin typeface="Arial"/>
                <a:ea typeface="Arial"/>
                <a:cs typeface="Arial"/>
                <a:sym typeface="Arial"/>
              </a:rPr>
              <a:t>Learn about strategies on how to improve communication and coordination of services for individuals with disabilities and older adults.</a:t>
            </a:r>
          </a:p>
          <a:p>
            <a:pPr lvl="0"/>
            <a:r>
              <a:rPr lang="en-US" dirty="0">
                <a:solidFill>
                  <a:srgbClr val="000000"/>
                </a:solidFill>
                <a:latin typeface="Arial"/>
                <a:ea typeface="Arial"/>
                <a:cs typeface="Arial"/>
                <a:sym typeface="Arial"/>
              </a:rPr>
              <a:t>Learn where to go for resources when you or your community is impacted.</a:t>
            </a:r>
          </a:p>
        </p:txBody>
      </p:sp>
      <p:sp>
        <p:nvSpPr>
          <p:cNvPr id="265" name="Google Shape;265;g415826323a_2_106:notes"/>
          <p:cNvSpPr txBox="1">
            <a:spLocks noGrp="1"/>
          </p:cNvSpPr>
          <p:nvPr>
            <p:ph type="sldNum" idx="12"/>
          </p:nvPr>
        </p:nvSpPr>
        <p:spPr>
          <a:xfrm>
            <a:off x="4235667" y="9271466"/>
            <a:ext cx="3240363" cy="489755"/>
          </a:xfrm>
          <a:prstGeom prst="rect">
            <a:avLst/>
          </a:prstGeom>
          <a:noFill/>
          <a:ln>
            <a:noFill/>
          </a:ln>
        </p:spPr>
        <p:txBody>
          <a:bodyPr spcFirstLastPara="1" wrap="square" lIns="98473" tIns="49222" rIns="98473" bIns="49222" anchor="b" anchorCtr="0">
            <a:noAutofit/>
          </a:bodyPr>
          <a:lstStyle/>
          <a:p>
            <a:pPr algn="r"/>
            <a:fld id="{00000000-1234-1234-1234-123412341234}" type="slidenum">
              <a:rPr lang="en">
                <a:solidFill>
                  <a:schemeClr val="dk1"/>
                </a:solidFill>
                <a:latin typeface="Calibri"/>
                <a:ea typeface="Calibri"/>
                <a:cs typeface="Calibri"/>
                <a:sym typeface="Calibri"/>
              </a:rPr>
              <a:pPr algn="r"/>
              <a:t>1</a:t>
            </a:fld>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778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back-to-back PSPS events decreases </a:t>
            </a:r>
            <a:r>
              <a:rPr lang="en-US" dirty="0" err="1"/>
              <a:t>resilency</a:t>
            </a:r>
            <a:r>
              <a:rPr lang="en-US" dirty="0"/>
              <a:t>. We say people who were ok for the first PSPS but then hadn't recovered in time for the next. </a:t>
            </a:r>
          </a:p>
        </p:txBody>
      </p:sp>
      <p:sp>
        <p:nvSpPr>
          <p:cNvPr id="4" name="Slide Number Placeholder 3"/>
          <p:cNvSpPr>
            <a:spLocks noGrp="1"/>
          </p:cNvSpPr>
          <p:nvPr>
            <p:ph type="sldNum" sz="quarter" idx="5"/>
          </p:nvPr>
        </p:nvSpPr>
        <p:spPr/>
        <p:txBody>
          <a:bodyPr/>
          <a:lstStyle/>
          <a:p>
            <a:fld id="{BB08EEE0-3A13-4D09-ACEC-1BB61815A492}" type="slidenum">
              <a:rPr lang="en-US" smtClean="0"/>
              <a:t>17</a:t>
            </a:fld>
            <a:endParaRPr lang="en-US"/>
          </a:p>
        </p:txBody>
      </p:sp>
    </p:spTree>
    <p:extLst>
      <p:ext uri="{BB962C8B-B14F-4D97-AF65-F5344CB8AC3E}">
        <p14:creationId xmlns:p14="http://schemas.microsoft.com/office/powerpoint/2010/main" val="2048052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t>Some people need power 24/7</a:t>
            </a:r>
          </a:p>
          <a:p>
            <a:pPr defTabSz="966612"/>
            <a:r>
              <a:rPr lang="en-US" dirty="0"/>
              <a:t>Back-up battery charging stations  do not work for people who </a:t>
            </a:r>
            <a:r>
              <a:rPr lang="en-US" dirty="0" err="1"/>
              <a:t>utlize</a:t>
            </a:r>
            <a:r>
              <a:rPr lang="en-US" dirty="0"/>
              <a:t> high levels of power for AT/DME or who need heat. Also, taking people out of their homes and into hotels is problematic as their homes have the </a:t>
            </a:r>
            <a:r>
              <a:rPr lang="en-US" dirty="0" err="1"/>
              <a:t>accomodations</a:t>
            </a:r>
            <a:r>
              <a:rPr lang="en-US" dirty="0"/>
              <a:t> they need.</a:t>
            </a:r>
          </a:p>
          <a:p>
            <a:endParaRPr lang="en-US" dirty="0"/>
          </a:p>
        </p:txBody>
      </p:sp>
      <p:sp>
        <p:nvSpPr>
          <p:cNvPr id="4" name="Slide Number Placeholder 3"/>
          <p:cNvSpPr>
            <a:spLocks noGrp="1"/>
          </p:cNvSpPr>
          <p:nvPr>
            <p:ph type="sldNum" sz="quarter" idx="5"/>
          </p:nvPr>
        </p:nvSpPr>
        <p:spPr/>
        <p:txBody>
          <a:bodyPr/>
          <a:lstStyle/>
          <a:p>
            <a:fld id="{BB08EEE0-3A13-4D09-ACEC-1BB61815A492}" type="slidenum">
              <a:rPr lang="en-US" smtClean="0"/>
              <a:t>19</a:t>
            </a:fld>
            <a:endParaRPr lang="en-US"/>
          </a:p>
        </p:txBody>
      </p:sp>
    </p:spTree>
    <p:extLst>
      <p:ext uri="{BB962C8B-B14F-4D97-AF65-F5344CB8AC3E}">
        <p14:creationId xmlns:p14="http://schemas.microsoft.com/office/powerpoint/2010/main" val="2351404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M urgency legislation (AB 72) to establish</a:t>
            </a:r>
            <a:r>
              <a:rPr lang="en-US" baseline="0" dirty="0"/>
              <a:t> the “</a:t>
            </a:r>
            <a:r>
              <a:rPr lang="en-US" sz="1300" dirty="0"/>
              <a:t>California for All Emergency Preparedness Campaign” </a:t>
            </a:r>
          </a:p>
          <a:p>
            <a:endParaRPr lang="en-US" sz="1300" dirty="0"/>
          </a:p>
          <a:p>
            <a:r>
              <a:rPr lang="en-US" dirty="0"/>
              <a:t>The campaign will bolster the efforts of first-responders by ensuring at least one million of the most vulnerable Californians are connected to culturally and linguistically competent support</a:t>
            </a:r>
          </a:p>
        </p:txBody>
      </p:sp>
      <p:sp>
        <p:nvSpPr>
          <p:cNvPr id="4" name="Slide Number Placeholder 3"/>
          <p:cNvSpPr>
            <a:spLocks noGrp="1"/>
          </p:cNvSpPr>
          <p:nvPr>
            <p:ph type="sldNum" sz="quarter" idx="5"/>
          </p:nvPr>
        </p:nvSpPr>
        <p:spPr/>
        <p:txBody>
          <a:bodyPr/>
          <a:lstStyle/>
          <a:p>
            <a:fld id="{BB08EEE0-3A13-4D09-ACEC-1BB61815A492}" type="slidenum">
              <a:rPr lang="en-US" smtClean="0"/>
              <a:t>22</a:t>
            </a:fld>
            <a:endParaRPr lang="en-US"/>
          </a:p>
        </p:txBody>
      </p:sp>
    </p:spTree>
    <p:extLst>
      <p:ext uri="{BB962C8B-B14F-4D97-AF65-F5344CB8AC3E}">
        <p14:creationId xmlns:p14="http://schemas.microsoft.com/office/powerpoint/2010/main" val="120791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15826323a_2_112:notes"/>
          <p:cNvSpPr>
            <a:spLocks noGrp="1" noRot="1" noChangeAspect="1"/>
          </p:cNvSpPr>
          <p:nvPr>
            <p:ph type="sldImg" idx="2"/>
          </p:nvPr>
        </p:nvSpPr>
        <p:spPr>
          <a:xfrm>
            <a:off x="811213" y="1220788"/>
            <a:ext cx="5854700" cy="3292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415826323a_2_112:notes"/>
          <p:cNvSpPr txBox="1">
            <a:spLocks noGrp="1"/>
          </p:cNvSpPr>
          <p:nvPr>
            <p:ph type="body" idx="1"/>
          </p:nvPr>
        </p:nvSpPr>
        <p:spPr>
          <a:xfrm>
            <a:off x="747776" y="4697587"/>
            <a:ext cx="5982208" cy="3843481"/>
          </a:xfrm>
          <a:prstGeom prst="rect">
            <a:avLst/>
          </a:prstGeom>
          <a:noFill/>
          <a:ln>
            <a:noFill/>
          </a:ln>
        </p:spPr>
        <p:txBody>
          <a:bodyPr spcFirstLastPara="1" wrap="square" lIns="98473" tIns="49222" rIns="98473" bIns="49222" anchor="t" anchorCtr="0">
            <a:noAutofit/>
          </a:bodyPr>
          <a:lstStyle/>
          <a:p>
            <a:r>
              <a:rPr lang="en-US" dirty="0"/>
              <a:t>All</a:t>
            </a:r>
          </a:p>
        </p:txBody>
      </p:sp>
      <p:sp>
        <p:nvSpPr>
          <p:cNvPr id="271" name="Google Shape;271;g415826323a_2_112:notes"/>
          <p:cNvSpPr txBox="1">
            <a:spLocks noGrp="1"/>
          </p:cNvSpPr>
          <p:nvPr>
            <p:ph type="sldNum" idx="12"/>
          </p:nvPr>
        </p:nvSpPr>
        <p:spPr>
          <a:xfrm>
            <a:off x="4235667" y="9271466"/>
            <a:ext cx="3240363" cy="489755"/>
          </a:xfrm>
          <a:prstGeom prst="rect">
            <a:avLst/>
          </a:prstGeom>
          <a:noFill/>
          <a:ln>
            <a:noFill/>
          </a:ln>
        </p:spPr>
        <p:txBody>
          <a:bodyPr spcFirstLastPara="1" wrap="square" lIns="98473" tIns="49222" rIns="98473" bIns="49222" anchor="b" anchorCtr="0">
            <a:noAutofit/>
          </a:bodyPr>
          <a:lstStyle/>
          <a:p>
            <a:pPr algn="r"/>
            <a:fld id="{00000000-1234-1234-1234-123412341234}" type="slidenum">
              <a:rPr lang="en">
                <a:solidFill>
                  <a:schemeClr val="dk1"/>
                </a:solidFill>
                <a:latin typeface="Calibri"/>
                <a:ea typeface="Calibri"/>
                <a:cs typeface="Calibri"/>
                <a:sym typeface="Calibri"/>
              </a:rPr>
              <a:pPr algn="r"/>
              <a:t>2</a:t>
            </a:fld>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311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solidFill>
                  <a:schemeClr val="bg1"/>
                </a:solidFill>
                <a:latin typeface="Gotham" panose="02000504050000020004" pitchFamily="2" charset="0"/>
                <a:ea typeface="Arial"/>
                <a:cs typeface="Arial"/>
                <a:sym typeface="Arial"/>
              </a:rPr>
              <a:t>Learning objectives:</a:t>
            </a:r>
          </a:p>
          <a:p>
            <a:pPr lvl="1"/>
            <a:r>
              <a:rPr lang="en-US" sz="2500" dirty="0">
                <a:solidFill>
                  <a:schemeClr val="bg1"/>
                </a:solidFill>
                <a:latin typeface="Gotham" panose="02000504050000020004" pitchFamily="2" charset="0"/>
                <a:ea typeface="Arial"/>
                <a:cs typeface="Arial"/>
                <a:sym typeface="Arial"/>
              </a:rPr>
              <a:t>Understand and recognize the specific barriers that people with disabilities and older adults experience during PSPS events.</a:t>
            </a:r>
          </a:p>
          <a:p>
            <a:pPr lvl="1"/>
            <a:r>
              <a:rPr lang="en-US" sz="2500" dirty="0">
                <a:solidFill>
                  <a:schemeClr val="bg1"/>
                </a:solidFill>
                <a:latin typeface="Gotham" panose="02000504050000020004" pitchFamily="2" charset="0"/>
                <a:ea typeface="Arial"/>
                <a:cs typeface="Arial"/>
                <a:sym typeface="Arial"/>
              </a:rPr>
              <a:t>Learn about strategies on how to improve communication and coordination of services for individuals with disabilities and older adults.</a:t>
            </a:r>
          </a:p>
          <a:p>
            <a:pPr lvl="1"/>
            <a:r>
              <a:rPr lang="en-US" sz="2500" dirty="0">
                <a:solidFill>
                  <a:schemeClr val="bg1"/>
                </a:solidFill>
                <a:latin typeface="Gotham" panose="02000504050000020004" pitchFamily="2" charset="0"/>
                <a:ea typeface="Arial"/>
                <a:cs typeface="Arial"/>
                <a:sym typeface="Arial"/>
              </a:rPr>
              <a:t>Learn where to go for resources when you or your community is impacted.</a:t>
            </a:r>
          </a:p>
          <a:p>
            <a:endParaRPr lang="en-US" dirty="0"/>
          </a:p>
        </p:txBody>
      </p:sp>
      <p:sp>
        <p:nvSpPr>
          <p:cNvPr id="4" name="Slide Number Placeholder 3"/>
          <p:cNvSpPr>
            <a:spLocks noGrp="1"/>
          </p:cNvSpPr>
          <p:nvPr>
            <p:ph type="sldNum" sz="quarter" idx="5"/>
          </p:nvPr>
        </p:nvSpPr>
        <p:spPr/>
        <p:txBody>
          <a:bodyPr/>
          <a:lstStyle/>
          <a:p>
            <a:fld id="{BB08EEE0-3A13-4D09-ACEC-1BB61815A492}" type="slidenum">
              <a:rPr lang="en-US" smtClean="0"/>
              <a:t>3</a:t>
            </a:fld>
            <a:endParaRPr lang="en-US"/>
          </a:p>
        </p:txBody>
      </p:sp>
    </p:spTree>
    <p:extLst>
      <p:ext uri="{BB962C8B-B14F-4D97-AF65-F5344CB8AC3E}">
        <p14:creationId xmlns:p14="http://schemas.microsoft.com/office/powerpoint/2010/main" val="9042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ILCs in the state </a:t>
            </a:r>
          </a:p>
          <a:p>
            <a:r>
              <a:rPr lang="en-US" dirty="0"/>
              <a:t>Receive federal and state funding </a:t>
            </a:r>
          </a:p>
          <a:p>
            <a:r>
              <a:rPr lang="en-US" dirty="0"/>
              <a:t>Grass roots, peer delivered organizations – varied services to be responsive to the needs of the community </a:t>
            </a:r>
          </a:p>
        </p:txBody>
      </p:sp>
      <p:sp>
        <p:nvSpPr>
          <p:cNvPr id="4" name="Slide Number Placeholder 3"/>
          <p:cNvSpPr>
            <a:spLocks noGrp="1"/>
          </p:cNvSpPr>
          <p:nvPr>
            <p:ph type="sldNum" sz="quarter" idx="5"/>
          </p:nvPr>
        </p:nvSpPr>
        <p:spPr/>
        <p:txBody>
          <a:bodyPr/>
          <a:lstStyle/>
          <a:p>
            <a:fld id="{BB08EEE0-3A13-4D09-ACEC-1BB61815A492}" type="slidenum">
              <a:rPr lang="en-US" smtClean="0"/>
              <a:t>4</a:t>
            </a:fld>
            <a:endParaRPr lang="en-US"/>
          </a:p>
        </p:txBody>
      </p:sp>
    </p:spTree>
    <p:extLst>
      <p:ext uri="{BB962C8B-B14F-4D97-AF65-F5344CB8AC3E}">
        <p14:creationId xmlns:p14="http://schemas.microsoft.com/office/powerpoint/2010/main" val="1274940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CC86C2-B768-462E-83B8-F281985E81D0}" type="slidenum">
              <a:rPr lang="en-US" smtClean="0"/>
              <a:t>6</a:t>
            </a:fld>
            <a:endParaRPr lang="en-US"/>
          </a:p>
        </p:txBody>
      </p:sp>
    </p:spTree>
    <p:extLst>
      <p:ext uri="{BB962C8B-B14F-4D97-AF65-F5344CB8AC3E}">
        <p14:creationId xmlns:p14="http://schemas.microsoft.com/office/powerpoint/2010/main" val="227853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C86C2-B768-462E-83B8-F281985E81D0}" type="slidenum">
              <a:rPr lang="en-US" smtClean="0"/>
              <a:t>8</a:t>
            </a:fld>
            <a:endParaRPr lang="en-US" dirty="0"/>
          </a:p>
        </p:txBody>
      </p:sp>
    </p:spTree>
    <p:extLst>
      <p:ext uri="{BB962C8B-B14F-4D97-AF65-F5344CB8AC3E}">
        <p14:creationId xmlns:p14="http://schemas.microsoft.com/office/powerpoint/2010/main" val="82229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 #2: October 9</a:t>
            </a:r>
            <a:r>
              <a:rPr lang="en-US" baseline="30000" dirty="0"/>
              <a:t>th</a:t>
            </a:r>
            <a:r>
              <a:rPr lang="en-US" dirty="0"/>
              <a:t> –Oct 12</a:t>
            </a:r>
            <a:r>
              <a:rPr lang="en-US" baseline="30000" dirty="0"/>
              <a:t>th</a:t>
            </a:r>
          </a:p>
          <a:p>
            <a:pPr marL="1052882" lvl="2" indent="-362480">
              <a:buFont typeface="Arial" panose="020B0604020202020204" pitchFamily="34" charset="0"/>
              <a:buChar char="•"/>
            </a:pPr>
            <a:r>
              <a:rPr lang="en-US" sz="2500" dirty="0">
                <a:solidFill>
                  <a:schemeClr val="bg1"/>
                </a:solidFill>
                <a:latin typeface="Gotham" panose="02000504050000020004" pitchFamily="2" charset="0"/>
              </a:rPr>
              <a:t>Days of messaging from PG&amp;E, County, and media outlets</a:t>
            </a:r>
          </a:p>
          <a:p>
            <a:pPr marL="1052882" lvl="2" indent="-362480">
              <a:buFont typeface="Arial" panose="020B0604020202020204" pitchFamily="34" charset="0"/>
              <a:buChar char="•"/>
            </a:pPr>
            <a:r>
              <a:rPr lang="en-US" sz="2500" dirty="0">
                <a:solidFill>
                  <a:schemeClr val="bg1"/>
                </a:solidFill>
                <a:latin typeface="Gotham" panose="02000504050000020004" pitchFamily="2" charset="0"/>
              </a:rPr>
              <a:t>36,000 customers in Nevada County lost power to their homes</a:t>
            </a:r>
          </a:p>
          <a:p>
            <a:pPr marL="1052882" lvl="2" indent="-362480">
              <a:buFont typeface="Arial" panose="020B0604020202020204" pitchFamily="34" charset="0"/>
              <a:buChar char="•"/>
            </a:pPr>
            <a:r>
              <a:rPr lang="en-US" sz="2500" dirty="0">
                <a:solidFill>
                  <a:schemeClr val="bg1"/>
                </a:solidFill>
                <a:latin typeface="Gotham" panose="02000504050000020004" pitchFamily="2" charset="0"/>
              </a:rPr>
              <a:t>11 healthcare units, lost power to their facilities and clinics</a:t>
            </a:r>
          </a:p>
          <a:p>
            <a:pPr marL="1052882" lvl="2" indent="-362480">
              <a:buFont typeface="Arial" panose="020B0604020202020204" pitchFamily="34" charset="0"/>
              <a:buChar char="•"/>
            </a:pPr>
            <a:r>
              <a:rPr lang="en-US" sz="2500" dirty="0">
                <a:solidFill>
                  <a:schemeClr val="bg1"/>
                </a:solidFill>
                <a:latin typeface="Gotham" panose="02000504050000020004" pitchFamily="2" charset="0"/>
              </a:rPr>
              <a:t>All Nevada County schools and government buildings announces closure</a:t>
            </a:r>
          </a:p>
          <a:p>
            <a:pPr marL="1052882" lvl="2" indent="-362480">
              <a:buFont typeface="Arial" panose="020B0604020202020204" pitchFamily="34" charset="0"/>
              <a:buChar char="•"/>
            </a:pPr>
            <a:r>
              <a:rPr lang="en-US" b="1" dirty="0"/>
              <a:t>70% Restored by Oct 11</a:t>
            </a:r>
            <a:r>
              <a:rPr lang="en-US" b="1" baseline="30000" dirty="0"/>
              <a:t>th</a:t>
            </a:r>
            <a:r>
              <a:rPr lang="en-US" b="1" dirty="0"/>
              <a:t> </a:t>
            </a:r>
            <a:r>
              <a:rPr lang="en-US" dirty="0"/>
              <a:t>@ 6pm</a:t>
            </a:r>
          </a:p>
          <a:p>
            <a:pPr marL="1052882" lvl="2" indent="-362480">
              <a:buFont typeface="Arial" panose="020B0604020202020204" pitchFamily="34" charset="0"/>
              <a:buChar char="•"/>
            </a:pPr>
            <a:r>
              <a:rPr lang="en-US" dirty="0"/>
              <a:t>100% restored 2300hours Oct 12</a:t>
            </a:r>
            <a:r>
              <a:rPr lang="en-US" baseline="30000" dirty="0"/>
              <a:t>th</a:t>
            </a:r>
            <a:r>
              <a:rPr lang="en-US" dirty="0"/>
              <a:t> </a:t>
            </a:r>
          </a:p>
          <a:p>
            <a:endParaRPr lang="en-US" dirty="0"/>
          </a:p>
          <a:p>
            <a:r>
              <a:rPr lang="en-US" dirty="0"/>
              <a:t>Event #3- Oct 23</a:t>
            </a:r>
            <a:r>
              <a:rPr lang="en-US" baseline="30000" dirty="0"/>
              <a:t>rd</a:t>
            </a:r>
            <a:r>
              <a:rPr lang="en-US" dirty="0"/>
              <a:t>-Oct 24</a:t>
            </a:r>
            <a:r>
              <a:rPr lang="en-US" baseline="30000" dirty="0"/>
              <a:t>th</a:t>
            </a:r>
            <a:r>
              <a:rPr lang="en-US" dirty="0"/>
              <a:t> </a:t>
            </a:r>
          </a:p>
          <a:p>
            <a:pPr marL="362480" indent="-362480">
              <a:buFont typeface="Arial" panose="020B0604020202020204" pitchFamily="34" charset="0"/>
              <a:buChar char="•"/>
            </a:pPr>
            <a:r>
              <a:rPr lang="en-US" b="1" dirty="0"/>
              <a:t>More than 42,000 PG&amp;E customers </a:t>
            </a:r>
            <a:r>
              <a:rPr lang="en-US" dirty="0"/>
              <a:t>in Nevada County </a:t>
            </a:r>
          </a:p>
          <a:p>
            <a:pPr marL="362480" indent="-362480">
              <a:buFont typeface="Arial" panose="020B0604020202020204" pitchFamily="34" charset="0"/>
              <a:buChar char="•"/>
            </a:pPr>
            <a:r>
              <a:rPr lang="en-US" b="1" dirty="0"/>
              <a:t>More than 189,000 </a:t>
            </a:r>
            <a:r>
              <a:rPr lang="en-US" dirty="0"/>
              <a:t>customers effected statewide </a:t>
            </a:r>
          </a:p>
          <a:p>
            <a:pPr marL="362480" indent="-362480">
              <a:buFont typeface="Arial" panose="020B0604020202020204" pitchFamily="34" charset="0"/>
              <a:buChar char="•"/>
            </a:pPr>
            <a:r>
              <a:rPr lang="en-US" dirty="0"/>
              <a:t>After approximately 2 hours of de-energization, PG&amp;E initiates back up generator system that powers areas of downtown Grass Valley</a:t>
            </a:r>
          </a:p>
          <a:p>
            <a:pPr marL="362480" indent="-362480">
              <a:buFont typeface="Arial" panose="020B0604020202020204" pitchFamily="34" charset="0"/>
              <a:buChar char="•"/>
            </a:pPr>
            <a:r>
              <a:rPr lang="en-US" b="1" dirty="0"/>
              <a:t>Weather All Clear </a:t>
            </a:r>
            <a:r>
              <a:rPr lang="en-US" dirty="0"/>
              <a:t>on Oct. 24</a:t>
            </a:r>
            <a:r>
              <a:rPr lang="en-US" baseline="30000" dirty="0"/>
              <a:t>th</a:t>
            </a:r>
            <a:r>
              <a:rPr lang="en-US" dirty="0"/>
              <a:t> @ 1100hours and restoration efforts begin</a:t>
            </a:r>
          </a:p>
          <a:p>
            <a:pPr marL="362480" indent="-362480">
              <a:buFont typeface="Arial" panose="020B0604020202020204" pitchFamily="34" charset="0"/>
              <a:buChar char="•"/>
            </a:pPr>
            <a:r>
              <a:rPr lang="en-US" dirty="0"/>
              <a:t>100% of Nevada County not restored until Oct. 26</a:t>
            </a:r>
            <a:r>
              <a:rPr lang="en-US" baseline="30000" dirty="0"/>
              <a:t>th</a:t>
            </a:r>
          </a:p>
          <a:p>
            <a:pPr marL="362480" indent="-362480">
              <a:buFont typeface="Arial" panose="020B0604020202020204" pitchFamily="34" charset="0"/>
              <a:buChar char="•"/>
            </a:pPr>
            <a:r>
              <a:rPr lang="en-US" dirty="0"/>
              <a:t>Forecast show that another event is predicted beginning Saturday Oct 26</a:t>
            </a:r>
            <a:r>
              <a:rPr lang="en-US" baseline="30000" dirty="0"/>
              <a:t>th</a:t>
            </a:r>
            <a:r>
              <a:rPr lang="en-US" dirty="0"/>
              <a:t> </a:t>
            </a:r>
          </a:p>
          <a:p>
            <a:endParaRPr lang="en-US" dirty="0"/>
          </a:p>
          <a:p>
            <a:pPr defTabSz="966612"/>
            <a:r>
              <a:rPr lang="en-US" dirty="0"/>
              <a:t>Event #4- Oct 26</a:t>
            </a:r>
            <a:r>
              <a:rPr lang="en-US" baseline="30000" dirty="0"/>
              <a:t>th</a:t>
            </a:r>
            <a:r>
              <a:rPr lang="en-US" dirty="0"/>
              <a:t>-Ot. 28</a:t>
            </a:r>
            <a:r>
              <a:rPr lang="en-US" baseline="30000" dirty="0"/>
              <a:t>th</a:t>
            </a:r>
            <a:r>
              <a:rPr lang="en-US" dirty="0"/>
              <a:t> </a:t>
            </a:r>
          </a:p>
          <a:p>
            <a:pPr marL="362480" indent="-362480">
              <a:buFont typeface="Arial" panose="020B0604020202020204" pitchFamily="34" charset="0"/>
              <a:buChar char="•"/>
            </a:pPr>
            <a:r>
              <a:rPr lang="en-US" dirty="0"/>
              <a:t>Weather forecasted as most significant wind event in 15 years</a:t>
            </a:r>
          </a:p>
          <a:p>
            <a:pPr marL="1052882" lvl="1" indent="-362480">
              <a:buFont typeface="Arial" panose="020B0604020202020204" pitchFamily="34" charset="0"/>
              <a:buChar char="•"/>
            </a:pPr>
            <a:r>
              <a:rPr lang="en-US" dirty="0"/>
              <a:t>Extremely high fire danger</a:t>
            </a:r>
          </a:p>
          <a:p>
            <a:pPr marL="362480" indent="-362480">
              <a:buFont typeface="Arial" panose="020B0604020202020204" pitchFamily="34" charset="0"/>
              <a:buChar char="•"/>
            </a:pPr>
            <a:r>
              <a:rPr lang="en-US" dirty="0"/>
              <a:t>approximately 43,211 Nevada County customers effected</a:t>
            </a:r>
          </a:p>
          <a:p>
            <a:pPr marL="362480" indent="-362480">
              <a:buFont typeface="Arial" panose="020B0604020202020204" pitchFamily="34" charset="0"/>
              <a:buChar char="•"/>
            </a:pPr>
            <a:r>
              <a:rPr lang="en-US" dirty="0"/>
              <a:t>Statewide: 33 counties and over 950,000 customers</a:t>
            </a:r>
          </a:p>
          <a:p>
            <a:pPr marL="362480" indent="-362480">
              <a:buFont typeface="Arial" panose="020B0604020202020204" pitchFamily="34" charset="0"/>
              <a:buChar char="•"/>
            </a:pPr>
            <a:r>
              <a:rPr lang="en-US" dirty="0"/>
              <a:t>Nevada County De-Energized Oct. 26</a:t>
            </a:r>
            <a:r>
              <a:rPr lang="en-US" baseline="30000" dirty="0"/>
              <a:t>th</a:t>
            </a:r>
            <a:r>
              <a:rPr lang="en-US" dirty="0"/>
              <a:t> </a:t>
            </a:r>
          </a:p>
          <a:p>
            <a:pPr marL="362480" indent="-362480">
              <a:buFont typeface="Arial" panose="020B0604020202020204" pitchFamily="34" charset="0"/>
              <a:buChar char="•"/>
            </a:pPr>
            <a:r>
              <a:rPr lang="en-US" dirty="0"/>
              <a:t>Weather All Clear given @ 0400 hours on Oct. 28</a:t>
            </a:r>
            <a:r>
              <a:rPr lang="en-US" baseline="30000" dirty="0"/>
              <a:t>th</a:t>
            </a:r>
          </a:p>
          <a:p>
            <a:pPr marL="362480" indent="-362480">
              <a:buFont typeface="Arial" panose="020B0604020202020204" pitchFamily="34" charset="0"/>
              <a:buChar char="•"/>
            </a:pPr>
            <a:r>
              <a:rPr lang="en-US" dirty="0"/>
              <a:t>Forecast predicts another PSPS event beginning Oct. 29</a:t>
            </a:r>
            <a:r>
              <a:rPr lang="en-US" baseline="30000" dirty="0"/>
              <a:t>th</a:t>
            </a:r>
            <a:r>
              <a:rPr lang="en-US" dirty="0"/>
              <a:t> </a:t>
            </a:r>
          </a:p>
          <a:p>
            <a:endParaRPr lang="en-US" dirty="0"/>
          </a:p>
          <a:p>
            <a:endParaRPr lang="en-US" dirty="0"/>
          </a:p>
          <a:p>
            <a:pPr defTabSz="966612"/>
            <a:r>
              <a:rPr lang="en-US" dirty="0"/>
              <a:t>Event #5 - Oct. 29</a:t>
            </a:r>
            <a:r>
              <a:rPr lang="en-US" baseline="30000" dirty="0"/>
              <a:t>th</a:t>
            </a:r>
            <a:r>
              <a:rPr lang="en-US" dirty="0"/>
              <a:t>-30</a:t>
            </a:r>
            <a:r>
              <a:rPr lang="en-US" baseline="30000" dirty="0"/>
              <a:t>th</a:t>
            </a:r>
          </a:p>
          <a:p>
            <a:pPr marL="362480" indent="-362480">
              <a:buFont typeface="Arial" panose="020B0604020202020204" pitchFamily="34" charset="0"/>
              <a:buChar char="•"/>
            </a:pPr>
            <a:r>
              <a:rPr lang="en-US" dirty="0"/>
              <a:t>Smaller scale wind event statewide- effecting less than 430,000 customers </a:t>
            </a:r>
          </a:p>
          <a:p>
            <a:pPr marL="362480" indent="-362480">
              <a:buFont typeface="Arial" panose="020B0604020202020204" pitchFamily="34" charset="0"/>
              <a:buChar char="•"/>
            </a:pPr>
            <a:r>
              <a:rPr lang="en-US" dirty="0"/>
              <a:t>Effecting similar customer volume in Nevada County- 43,211</a:t>
            </a:r>
          </a:p>
          <a:p>
            <a:pPr marL="362480" indent="-362480">
              <a:buFont typeface="Arial" panose="020B0604020202020204" pitchFamily="34" charset="0"/>
              <a:buChar char="•"/>
            </a:pPr>
            <a:r>
              <a:rPr lang="en-US" dirty="0"/>
              <a:t>Many customers were not re-energized between events </a:t>
            </a:r>
          </a:p>
          <a:p>
            <a:pPr marL="362480" indent="-362480">
              <a:buFont typeface="Arial" panose="020B0604020202020204" pitchFamily="34" charset="0"/>
              <a:buChar char="•"/>
            </a:pPr>
            <a:r>
              <a:rPr lang="en-US" dirty="0"/>
              <a:t>De-energization takes place 0800hours Oct. 29</a:t>
            </a:r>
            <a:r>
              <a:rPr lang="en-US" baseline="30000" dirty="0"/>
              <a:t>th</a:t>
            </a:r>
            <a:r>
              <a:rPr lang="en-US" dirty="0"/>
              <a:t> </a:t>
            </a:r>
          </a:p>
          <a:p>
            <a:pPr marL="362480" indent="-362480">
              <a:buFont typeface="Arial" panose="020B0604020202020204" pitchFamily="34" charset="0"/>
              <a:buChar char="•"/>
            </a:pPr>
            <a:r>
              <a:rPr lang="en-US" dirty="0"/>
              <a:t>County buildings and business begin to operate as new normal</a:t>
            </a:r>
          </a:p>
          <a:p>
            <a:pPr marL="362480" indent="-362480">
              <a:buFont typeface="Arial" panose="020B0604020202020204" pitchFamily="34" charset="0"/>
              <a:buChar char="•"/>
            </a:pPr>
            <a:r>
              <a:rPr lang="en-US" dirty="0"/>
              <a:t>Weather All Clear made @ 0522 on Oct. 30</a:t>
            </a:r>
            <a:r>
              <a:rPr lang="en-US" baseline="30000" dirty="0"/>
              <a:t>th</a:t>
            </a:r>
            <a:r>
              <a:rPr lang="en-US" dirty="0"/>
              <a:t> </a:t>
            </a:r>
          </a:p>
          <a:p>
            <a:pPr marL="362480" indent="-362480">
              <a:buFont typeface="Arial" panose="020B0604020202020204" pitchFamily="34" charset="0"/>
              <a:buChar char="•"/>
            </a:pPr>
            <a:r>
              <a:rPr lang="en-US" dirty="0"/>
              <a:t>Nevada County 100% Re-energized by 2100 hours on Oct. 31</a:t>
            </a:r>
            <a:r>
              <a:rPr lang="en-US" baseline="30000" dirty="0"/>
              <a:t>st</a:t>
            </a:r>
            <a:endParaRPr lang="en-US" dirty="0"/>
          </a:p>
          <a:p>
            <a:endParaRPr lang="en-US" dirty="0"/>
          </a:p>
          <a:p>
            <a:pPr defTabSz="966612"/>
            <a:endParaRPr lang="en-US" dirty="0"/>
          </a:p>
          <a:p>
            <a:endParaRPr lang="en-US" dirty="0"/>
          </a:p>
        </p:txBody>
      </p:sp>
      <p:sp>
        <p:nvSpPr>
          <p:cNvPr id="4" name="Slide Number Placeholder 3"/>
          <p:cNvSpPr>
            <a:spLocks noGrp="1"/>
          </p:cNvSpPr>
          <p:nvPr>
            <p:ph type="sldNum" sz="quarter" idx="5"/>
          </p:nvPr>
        </p:nvSpPr>
        <p:spPr/>
        <p:txBody>
          <a:bodyPr/>
          <a:lstStyle/>
          <a:p>
            <a:fld id="{BB08EEE0-3A13-4D09-ACEC-1BB61815A492}" type="slidenum">
              <a:rPr lang="en-US" smtClean="0"/>
              <a:t>9</a:t>
            </a:fld>
            <a:endParaRPr lang="en-US"/>
          </a:p>
        </p:txBody>
      </p:sp>
    </p:spTree>
    <p:extLst>
      <p:ext uri="{BB962C8B-B14F-4D97-AF65-F5344CB8AC3E}">
        <p14:creationId xmlns:p14="http://schemas.microsoft.com/office/powerpoint/2010/main" val="2141375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 with only 6 hours left on oxygen tank, was laying down in bed and not moving to conserve oxygen - got into a hotel</a:t>
            </a:r>
          </a:p>
          <a:p>
            <a:endParaRPr lang="en-US" dirty="0"/>
          </a:p>
          <a:p>
            <a:r>
              <a:rPr lang="en-US" dirty="0" err="1"/>
              <a:t>Mutiple</a:t>
            </a:r>
            <a:r>
              <a:rPr lang="en-US" dirty="0"/>
              <a:t> consumers dialed down their oxygen levels to try to conserve oxygen</a:t>
            </a:r>
          </a:p>
          <a:p>
            <a:endParaRPr lang="en-US" dirty="0"/>
          </a:p>
          <a:p>
            <a:r>
              <a:rPr lang="en-US" dirty="0"/>
              <a:t>concentrator with battery that lasts 4 hours before having to be re-charged. When asked what he did during the last PSPS he said he drove around every 4 hours to try to find power, on SSI, said he couldn't do it again - put in hotel</a:t>
            </a:r>
          </a:p>
          <a:p>
            <a:endParaRPr lang="en-US" dirty="0"/>
          </a:p>
          <a:p>
            <a:r>
              <a:rPr lang="en-US" dirty="0" err="1"/>
              <a:t>Mutiple</a:t>
            </a:r>
            <a:r>
              <a:rPr lang="en-US" dirty="0"/>
              <a:t> people who use C-</a:t>
            </a:r>
            <a:r>
              <a:rPr lang="en-US" dirty="0" err="1"/>
              <a:t>paps</a:t>
            </a:r>
            <a:r>
              <a:rPr lang="en-US" dirty="0"/>
              <a:t>. One person was so exhausted and tired and said she just needed a place with power so that she could sleep. Said when she sleeps, she falls stops </a:t>
            </a:r>
            <a:r>
              <a:rPr lang="en-US" dirty="0" err="1"/>
              <a:t>breatihing</a:t>
            </a:r>
            <a:r>
              <a:rPr lang="en-US" dirty="0"/>
              <a:t> once per </a:t>
            </a:r>
            <a:r>
              <a:rPr lang="en-US" dirty="0" err="1"/>
              <a:t>miniute</a:t>
            </a:r>
            <a:endParaRPr lang="en-US" dirty="0"/>
          </a:p>
          <a:p>
            <a:endParaRPr lang="en-US" dirty="0"/>
          </a:p>
          <a:p>
            <a:r>
              <a:rPr lang="en-US" dirty="0"/>
              <a:t>Man on oxygen and on SSI contacted 211 and was referred to FREED. When asked what he did during the last PSPS, he said he drove around every 4 hours </a:t>
            </a:r>
            <a:r>
              <a:rPr lang="en-US" dirty="0" err="1"/>
              <a:t>tryign</a:t>
            </a:r>
            <a:r>
              <a:rPr lang="en-US" dirty="0"/>
              <a:t> to find power to re-charge his oxygen concentrator. Put him in hotel, provided hotel vouchers. Told staff that we saved his life. </a:t>
            </a:r>
          </a:p>
        </p:txBody>
      </p:sp>
      <p:sp>
        <p:nvSpPr>
          <p:cNvPr id="4" name="Slide Number Placeholder 3"/>
          <p:cNvSpPr>
            <a:spLocks noGrp="1"/>
          </p:cNvSpPr>
          <p:nvPr>
            <p:ph type="sldNum" sz="quarter" idx="5"/>
          </p:nvPr>
        </p:nvSpPr>
        <p:spPr/>
        <p:txBody>
          <a:bodyPr/>
          <a:lstStyle/>
          <a:p>
            <a:fld id="{BB08EEE0-3A13-4D09-ACEC-1BB61815A492}" type="slidenum">
              <a:rPr lang="en-US" smtClean="0"/>
              <a:t>10</a:t>
            </a:fld>
            <a:endParaRPr lang="en-US"/>
          </a:p>
        </p:txBody>
      </p:sp>
    </p:spTree>
    <p:extLst>
      <p:ext uri="{BB962C8B-B14F-4D97-AF65-F5344CB8AC3E}">
        <p14:creationId xmlns:p14="http://schemas.microsoft.com/office/powerpoint/2010/main" val="2292493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08EEE0-3A13-4D09-ACEC-1BB61815A492}" type="slidenum">
              <a:rPr lang="en-US" smtClean="0"/>
              <a:t>12</a:t>
            </a:fld>
            <a:endParaRPr lang="en-US"/>
          </a:p>
        </p:txBody>
      </p:sp>
    </p:spTree>
    <p:extLst>
      <p:ext uri="{BB962C8B-B14F-4D97-AF65-F5344CB8AC3E}">
        <p14:creationId xmlns:p14="http://schemas.microsoft.com/office/powerpoint/2010/main" val="652510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E9E9E9"/>
        </a:solidFill>
        <a:effectLst/>
      </p:bgPr>
    </p:bg>
    <p:spTree>
      <p:nvGrpSpPr>
        <p:cNvPr id="1" name=""/>
        <p:cNvGrpSpPr/>
        <p:nvPr/>
      </p:nvGrpSpPr>
      <p:grpSpPr>
        <a:xfrm>
          <a:off x="0" y="0"/>
          <a:ext cx="0" cy="0"/>
          <a:chOff x="0" y="0"/>
          <a:chExt cx="0" cy="0"/>
        </a:xfrm>
      </p:grpSpPr>
      <p:pic>
        <p:nvPicPr>
          <p:cNvPr id="3" name="Picture 2" descr="FREED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4217" y="2746619"/>
            <a:ext cx="8544244" cy="2550728"/>
          </a:xfrm>
          <a:prstGeom prst="rect">
            <a:avLst/>
          </a:prstGeom>
        </p:spPr>
      </p:pic>
    </p:spTree>
    <p:extLst>
      <p:ext uri="{BB962C8B-B14F-4D97-AF65-F5344CB8AC3E}">
        <p14:creationId xmlns:p14="http://schemas.microsoft.com/office/powerpoint/2010/main" val="1583081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E8341C"/>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047844" y="1307341"/>
            <a:ext cx="9304983" cy="5880017"/>
          </a:xfrm>
          <a:prstGeom prst="rect">
            <a:avLst/>
          </a:prstGeom>
        </p:spPr>
        <p:txBody>
          <a:bodyPr lIns="130622" tIns="65311" rIns="130622" bIns="65311"/>
          <a:lstStyle>
            <a:lvl1pPr algn="l">
              <a:defRPr sz="4800" b="0" i="0">
                <a:solidFill>
                  <a:schemeClr val="bg1"/>
                </a:solidFill>
                <a:latin typeface="Gotham-Bold"/>
                <a:cs typeface="Gotham-Bold"/>
              </a:defRPr>
            </a:lvl1pPr>
          </a:lstStyle>
          <a:p>
            <a:r>
              <a:rPr lang="en-US" dirty="0"/>
              <a:t>LIST GOES HERE</a:t>
            </a:r>
            <a:br>
              <a:rPr lang="en-US" dirty="0"/>
            </a:br>
            <a:br>
              <a:rPr lang="en-US" dirty="0"/>
            </a:br>
            <a:r>
              <a:rPr lang="en-US" dirty="0"/>
              <a:t>AND HERE</a:t>
            </a:r>
            <a:br>
              <a:rPr lang="en-US" dirty="0"/>
            </a:br>
            <a:br>
              <a:rPr lang="en-US" dirty="0"/>
            </a:br>
            <a:r>
              <a:rPr lang="en-US" dirty="0"/>
              <a:t>AND HERE</a:t>
            </a:r>
            <a:br>
              <a:rPr lang="en-US" dirty="0"/>
            </a:br>
            <a:br>
              <a:rPr lang="en-US" dirty="0"/>
            </a:br>
            <a:r>
              <a:rPr lang="en-US" dirty="0"/>
              <a:t>AND HERE</a:t>
            </a:r>
          </a:p>
        </p:txBody>
      </p:sp>
      <p:sp>
        <p:nvSpPr>
          <p:cNvPr id="6" name="Text Placeholder 4"/>
          <p:cNvSpPr>
            <a:spLocks noGrp="1"/>
          </p:cNvSpPr>
          <p:nvPr>
            <p:ph type="body" sz="quarter" idx="10" hasCustomPrompt="1"/>
          </p:nvPr>
        </p:nvSpPr>
        <p:spPr>
          <a:xfrm>
            <a:off x="1120775" y="1434483"/>
            <a:ext cx="1747838" cy="5752130"/>
          </a:xfrm>
          <a:prstGeom prst="rect">
            <a:avLst/>
          </a:prstGeom>
        </p:spPr>
        <p:txBody>
          <a:bodyPr vert="horz"/>
          <a:lstStyle>
            <a:lvl1pPr marL="0" indent="0" algn="r">
              <a:lnSpc>
                <a:spcPct val="80000"/>
              </a:lnSpc>
              <a:buNone/>
              <a:defRPr sz="4800" b="0" i="0">
                <a:solidFill>
                  <a:srgbClr val="F9AB1A"/>
                </a:solidFill>
                <a:latin typeface="Gotham-Bold"/>
                <a:cs typeface="Gotham-Bold"/>
              </a:defRPr>
            </a:lvl1pPr>
          </a:lstStyle>
          <a:p>
            <a:pPr lvl="0"/>
            <a:r>
              <a:rPr lang="en-US" dirty="0"/>
              <a:t>1.</a:t>
            </a:r>
          </a:p>
          <a:p>
            <a:pPr lvl="0"/>
            <a:endParaRPr lang="en-US" dirty="0"/>
          </a:p>
          <a:p>
            <a:pPr lvl="0"/>
            <a:r>
              <a:rPr lang="en-US" dirty="0"/>
              <a:t>2.</a:t>
            </a:r>
          </a:p>
          <a:p>
            <a:pPr lvl="0"/>
            <a:endParaRPr lang="en-US" dirty="0"/>
          </a:p>
          <a:p>
            <a:pPr lvl="0"/>
            <a:r>
              <a:rPr lang="en-US" dirty="0"/>
              <a:t>3.</a:t>
            </a:r>
          </a:p>
          <a:p>
            <a:pPr lvl="0"/>
            <a:endParaRPr lang="en-US" dirty="0"/>
          </a:p>
          <a:p>
            <a:pPr lvl="0"/>
            <a:r>
              <a:rPr lang="en-US" dirty="0"/>
              <a:t>4.</a:t>
            </a:r>
          </a:p>
        </p:txBody>
      </p:sp>
    </p:spTree>
    <p:extLst>
      <p:ext uri="{BB962C8B-B14F-4D97-AF65-F5344CB8AC3E}">
        <p14:creationId xmlns:p14="http://schemas.microsoft.com/office/powerpoint/2010/main" val="126259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9AB1A"/>
        </a:solid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1097280" y="649849"/>
            <a:ext cx="12435840" cy="1083486"/>
          </a:xfrm>
          <a:prstGeom prst="rect">
            <a:avLst/>
          </a:prstGeom>
        </p:spPr>
        <p:txBody>
          <a:bodyPr lIns="130622" tIns="65311" rIns="130622" bIns="65311"/>
          <a:lstStyle>
            <a:lvl1pPr>
              <a:defRPr sz="4800" b="0" i="0">
                <a:solidFill>
                  <a:schemeClr val="bg1"/>
                </a:solidFill>
                <a:latin typeface="Gotham-Bold"/>
                <a:cs typeface="Gotham-Bold"/>
              </a:defRPr>
            </a:lvl1pPr>
          </a:lstStyle>
          <a:p>
            <a:r>
              <a:rPr lang="en-US" dirty="0"/>
              <a:t>TITLE GOES HERE</a:t>
            </a:r>
          </a:p>
        </p:txBody>
      </p:sp>
      <p:sp>
        <p:nvSpPr>
          <p:cNvPr id="15" name="Subtitle 2"/>
          <p:cNvSpPr>
            <a:spLocks noGrp="1"/>
          </p:cNvSpPr>
          <p:nvPr>
            <p:ph type="subTitle" idx="1" hasCustomPrompt="1"/>
          </p:nvPr>
        </p:nvSpPr>
        <p:spPr>
          <a:xfrm>
            <a:off x="2194560" y="6116320"/>
            <a:ext cx="10241280" cy="2103120"/>
          </a:xfrm>
          <a:prstGeom prst="rect">
            <a:avLst/>
          </a:prstGeom>
        </p:spPr>
        <p:txBody>
          <a:bodyPr lIns="130622" tIns="65311" rIns="130622" bIns="65311"/>
          <a:lstStyle>
            <a:lvl1pPr marL="0" marR="0" indent="0" algn="ctr" defTabSz="653110" rtl="0" eaLnBrk="1" fontAlgn="auto" latinLnBrk="0" hangingPunct="1">
              <a:lnSpc>
                <a:spcPct val="100000"/>
              </a:lnSpc>
              <a:spcBef>
                <a:spcPct val="20000"/>
              </a:spcBef>
              <a:spcAft>
                <a:spcPts val="0"/>
              </a:spcAft>
              <a:buClrTx/>
              <a:buSzTx/>
              <a:buFont typeface="Arial"/>
              <a:buNone/>
              <a:tabLst/>
              <a:defRPr sz="2400" b="0" i="0" baseline="0">
                <a:solidFill>
                  <a:schemeClr val="bg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p:txBody>
      </p:sp>
      <p:sp>
        <p:nvSpPr>
          <p:cNvPr id="16" name="Picture Placeholder 7"/>
          <p:cNvSpPr>
            <a:spLocks noGrp="1"/>
          </p:cNvSpPr>
          <p:nvPr>
            <p:ph type="pic" sz="quarter" idx="10"/>
          </p:nvPr>
        </p:nvSpPr>
        <p:spPr>
          <a:xfrm>
            <a:off x="2725422" y="1867817"/>
            <a:ext cx="9301480" cy="4047209"/>
          </a:xfrm>
          <a:prstGeom prst="rect">
            <a:avLst/>
          </a:prstGeom>
        </p:spPr>
        <p:txBody>
          <a:bodyPr vert="horz" lIns="130622" tIns="65311" rIns="130622" bIns="65311"/>
          <a:lstStyle/>
          <a:p>
            <a:r>
              <a:rPr lang="en-US"/>
              <a:t>Click icon to add picture</a:t>
            </a:r>
          </a:p>
        </p:txBody>
      </p:sp>
    </p:spTree>
    <p:extLst>
      <p:ext uri="{BB962C8B-B14F-4D97-AF65-F5344CB8AC3E}">
        <p14:creationId xmlns:p14="http://schemas.microsoft.com/office/powerpoint/2010/main" val="318632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9AB1A"/>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305862" y="649849"/>
            <a:ext cx="6633544" cy="1083486"/>
          </a:xfrm>
          <a:prstGeom prst="rect">
            <a:avLst/>
          </a:prstGeom>
        </p:spPr>
        <p:txBody>
          <a:bodyPr lIns="130622" tIns="65311" rIns="130622" bIns="65311"/>
          <a:lstStyle>
            <a:lvl1pPr algn="l">
              <a:defRPr sz="4800" b="0" i="0">
                <a:solidFill>
                  <a:schemeClr val="bg1"/>
                </a:solidFill>
                <a:latin typeface="Gotham-Bold"/>
                <a:cs typeface="Gotham-Bold"/>
              </a:defRPr>
            </a:lvl1pPr>
          </a:lstStyle>
          <a:p>
            <a:r>
              <a:rPr lang="en-US" dirty="0"/>
              <a:t>TITLE GOES HERE</a:t>
            </a:r>
          </a:p>
        </p:txBody>
      </p:sp>
      <p:sp>
        <p:nvSpPr>
          <p:cNvPr id="4" name="Subtitle 2"/>
          <p:cNvSpPr>
            <a:spLocks noGrp="1"/>
          </p:cNvSpPr>
          <p:nvPr>
            <p:ph type="subTitle" idx="1" hasCustomPrompt="1"/>
          </p:nvPr>
        </p:nvSpPr>
        <p:spPr>
          <a:xfrm>
            <a:off x="7305862" y="1890692"/>
            <a:ext cx="6633544" cy="5670229"/>
          </a:xfrm>
          <a:prstGeom prst="rect">
            <a:avLst/>
          </a:prstGeom>
        </p:spPr>
        <p:txBody>
          <a:bodyPr lIns="130622" tIns="65311" rIns="130622" bIns="65311"/>
          <a:lstStyle>
            <a:lvl1pPr marL="0" marR="0" indent="0" algn="l" defTabSz="653110" rtl="0" eaLnBrk="1" fontAlgn="auto" latinLnBrk="0" hangingPunct="1">
              <a:lnSpc>
                <a:spcPct val="100000"/>
              </a:lnSpc>
              <a:spcBef>
                <a:spcPct val="20000"/>
              </a:spcBef>
              <a:spcAft>
                <a:spcPts val="0"/>
              </a:spcAft>
              <a:buClrTx/>
              <a:buSzTx/>
              <a:buFont typeface="Arial"/>
              <a:buNone/>
              <a:tabLst/>
              <a:defRPr sz="2400" b="0" i="0" baseline="0">
                <a:solidFill>
                  <a:schemeClr val="bg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5" name="Picture Placeholder 9"/>
          <p:cNvSpPr>
            <a:spLocks noGrp="1"/>
          </p:cNvSpPr>
          <p:nvPr>
            <p:ph type="pic" sz="quarter" idx="10"/>
          </p:nvPr>
        </p:nvSpPr>
        <p:spPr>
          <a:xfrm>
            <a:off x="657224" y="649288"/>
            <a:ext cx="6275127" cy="6911975"/>
          </a:xfrm>
          <a:prstGeom prst="rect">
            <a:avLst/>
          </a:prstGeom>
        </p:spPr>
        <p:txBody>
          <a:bodyPr vert="horz"/>
          <a:lstStyle/>
          <a:p>
            <a:r>
              <a:rPr lang="en-US"/>
              <a:t>Click icon to add picture</a:t>
            </a:r>
          </a:p>
        </p:txBody>
      </p:sp>
    </p:spTree>
    <p:extLst>
      <p:ext uri="{BB962C8B-B14F-4D97-AF65-F5344CB8AC3E}">
        <p14:creationId xmlns:p14="http://schemas.microsoft.com/office/powerpoint/2010/main" val="1178273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9AB1A"/>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047844" y="1307341"/>
            <a:ext cx="9304983" cy="5880017"/>
          </a:xfrm>
          <a:prstGeom prst="rect">
            <a:avLst/>
          </a:prstGeom>
        </p:spPr>
        <p:txBody>
          <a:bodyPr lIns="130622" tIns="65311" rIns="130622" bIns="65311"/>
          <a:lstStyle>
            <a:lvl1pPr algn="l">
              <a:defRPr sz="4800" b="0" i="0">
                <a:solidFill>
                  <a:schemeClr val="bg1"/>
                </a:solidFill>
                <a:latin typeface="Gotham-Bold"/>
                <a:cs typeface="Gotham-Bold"/>
              </a:defRPr>
            </a:lvl1pPr>
          </a:lstStyle>
          <a:p>
            <a:r>
              <a:rPr lang="en-US" dirty="0"/>
              <a:t>LIST GOES HERE</a:t>
            </a:r>
            <a:br>
              <a:rPr lang="en-US" dirty="0"/>
            </a:br>
            <a:br>
              <a:rPr lang="en-US" dirty="0"/>
            </a:br>
            <a:r>
              <a:rPr lang="en-US" dirty="0"/>
              <a:t>AND HERE</a:t>
            </a:r>
            <a:br>
              <a:rPr lang="en-US" dirty="0"/>
            </a:br>
            <a:br>
              <a:rPr lang="en-US" dirty="0"/>
            </a:br>
            <a:r>
              <a:rPr lang="en-US" dirty="0"/>
              <a:t>AND HERE</a:t>
            </a:r>
            <a:br>
              <a:rPr lang="en-US" dirty="0"/>
            </a:br>
            <a:br>
              <a:rPr lang="en-US" dirty="0"/>
            </a:br>
            <a:r>
              <a:rPr lang="en-US" dirty="0"/>
              <a:t>AND HERE</a:t>
            </a:r>
          </a:p>
        </p:txBody>
      </p:sp>
      <p:sp>
        <p:nvSpPr>
          <p:cNvPr id="5" name="Text Placeholder 4"/>
          <p:cNvSpPr>
            <a:spLocks noGrp="1"/>
          </p:cNvSpPr>
          <p:nvPr>
            <p:ph type="body" sz="quarter" idx="10" hasCustomPrompt="1"/>
          </p:nvPr>
        </p:nvSpPr>
        <p:spPr>
          <a:xfrm>
            <a:off x="1120775" y="1434483"/>
            <a:ext cx="1747838" cy="5752130"/>
          </a:xfrm>
          <a:prstGeom prst="rect">
            <a:avLst/>
          </a:prstGeom>
        </p:spPr>
        <p:txBody>
          <a:bodyPr vert="horz"/>
          <a:lstStyle>
            <a:lvl1pPr marL="0" indent="0" algn="r">
              <a:lnSpc>
                <a:spcPct val="80000"/>
              </a:lnSpc>
              <a:buNone/>
              <a:defRPr sz="4800" b="0" i="0">
                <a:solidFill>
                  <a:srgbClr val="E9E9E9"/>
                </a:solidFill>
                <a:latin typeface="Gotham-Bold"/>
                <a:cs typeface="Gotham-Bold"/>
              </a:defRPr>
            </a:lvl1pPr>
          </a:lstStyle>
          <a:p>
            <a:pPr lvl="0"/>
            <a:r>
              <a:rPr lang="en-US" dirty="0"/>
              <a:t>1.</a:t>
            </a:r>
          </a:p>
          <a:p>
            <a:pPr lvl="0"/>
            <a:endParaRPr lang="en-US" dirty="0"/>
          </a:p>
          <a:p>
            <a:pPr lvl="0"/>
            <a:r>
              <a:rPr lang="en-US" dirty="0"/>
              <a:t>2.</a:t>
            </a:r>
          </a:p>
          <a:p>
            <a:pPr lvl="0"/>
            <a:endParaRPr lang="en-US" dirty="0"/>
          </a:p>
          <a:p>
            <a:pPr lvl="0"/>
            <a:r>
              <a:rPr lang="en-US" dirty="0"/>
              <a:t>3.</a:t>
            </a:r>
          </a:p>
          <a:p>
            <a:pPr lvl="0"/>
            <a:endParaRPr lang="en-US" dirty="0"/>
          </a:p>
          <a:p>
            <a:pPr lvl="0"/>
            <a:r>
              <a:rPr lang="en-US" dirty="0"/>
              <a:t>4.</a:t>
            </a:r>
          </a:p>
        </p:txBody>
      </p:sp>
    </p:spTree>
    <p:extLst>
      <p:ext uri="{BB962C8B-B14F-4D97-AF65-F5344CB8AC3E}">
        <p14:creationId xmlns:p14="http://schemas.microsoft.com/office/powerpoint/2010/main" val="164200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9E9E9"/>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1097280" y="649849"/>
            <a:ext cx="12435840" cy="1083486"/>
          </a:xfrm>
          <a:prstGeom prst="rect">
            <a:avLst/>
          </a:prstGeom>
        </p:spPr>
        <p:txBody>
          <a:bodyPr lIns="130622" tIns="65311" rIns="130622" bIns="65311"/>
          <a:lstStyle>
            <a:lvl1pPr>
              <a:defRPr sz="4800" b="0" i="0">
                <a:solidFill>
                  <a:srgbClr val="6D6E71"/>
                </a:solidFill>
                <a:latin typeface="Gotham-Bold"/>
                <a:cs typeface="Gotham-Bold"/>
              </a:defRPr>
            </a:lvl1pPr>
          </a:lstStyle>
          <a:p>
            <a:r>
              <a:rPr lang="en-US" dirty="0"/>
              <a:t>TITLE GOES HERE</a:t>
            </a:r>
          </a:p>
        </p:txBody>
      </p:sp>
      <p:sp>
        <p:nvSpPr>
          <p:cNvPr id="12" name="Subtitle 2"/>
          <p:cNvSpPr>
            <a:spLocks noGrp="1"/>
          </p:cNvSpPr>
          <p:nvPr>
            <p:ph type="subTitle" idx="1" hasCustomPrompt="1"/>
          </p:nvPr>
        </p:nvSpPr>
        <p:spPr>
          <a:xfrm>
            <a:off x="2194560" y="6116320"/>
            <a:ext cx="10241280" cy="2103120"/>
          </a:xfrm>
          <a:prstGeom prst="rect">
            <a:avLst/>
          </a:prstGeom>
        </p:spPr>
        <p:txBody>
          <a:bodyPr lIns="130622" tIns="65311" rIns="130622" bIns="65311"/>
          <a:lstStyle>
            <a:lvl1pPr marL="0" marR="0" indent="0" algn="ctr" defTabSz="653110" rtl="0" eaLnBrk="1" fontAlgn="auto" latinLnBrk="0" hangingPunct="1">
              <a:lnSpc>
                <a:spcPct val="100000"/>
              </a:lnSpc>
              <a:spcBef>
                <a:spcPct val="20000"/>
              </a:spcBef>
              <a:spcAft>
                <a:spcPts val="0"/>
              </a:spcAft>
              <a:buClrTx/>
              <a:buSzTx/>
              <a:buFont typeface="Arial"/>
              <a:buNone/>
              <a:tabLst/>
              <a:defRPr sz="2400" b="0" i="0">
                <a:solidFill>
                  <a:srgbClr val="6D6E7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13" name="Picture Placeholder 7"/>
          <p:cNvSpPr>
            <a:spLocks noGrp="1"/>
          </p:cNvSpPr>
          <p:nvPr>
            <p:ph type="pic" sz="quarter" idx="10"/>
          </p:nvPr>
        </p:nvSpPr>
        <p:spPr>
          <a:xfrm>
            <a:off x="2725422" y="1867817"/>
            <a:ext cx="9301480" cy="4047209"/>
          </a:xfrm>
          <a:prstGeom prst="rect">
            <a:avLst/>
          </a:prstGeom>
        </p:spPr>
        <p:txBody>
          <a:bodyPr vert="horz" lIns="130622" tIns="65311" rIns="130622" bIns="65311"/>
          <a:lstStyle/>
          <a:p>
            <a:r>
              <a:rPr lang="en-US"/>
              <a:t>Click icon to add picture</a:t>
            </a:r>
          </a:p>
        </p:txBody>
      </p:sp>
    </p:spTree>
    <p:extLst>
      <p:ext uri="{BB962C8B-B14F-4D97-AF65-F5344CB8AC3E}">
        <p14:creationId xmlns:p14="http://schemas.microsoft.com/office/powerpoint/2010/main" val="1776842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E9E9E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305862" y="649849"/>
            <a:ext cx="6633544" cy="1083486"/>
          </a:xfrm>
          <a:prstGeom prst="rect">
            <a:avLst/>
          </a:prstGeom>
        </p:spPr>
        <p:txBody>
          <a:bodyPr lIns="130622" tIns="65311" rIns="130622" bIns="65311"/>
          <a:lstStyle>
            <a:lvl1pPr algn="l">
              <a:defRPr sz="4800" b="0" i="0">
                <a:solidFill>
                  <a:srgbClr val="6D6E71"/>
                </a:solidFill>
                <a:latin typeface="Gotham-Bold"/>
                <a:cs typeface="Gotham-Bold"/>
              </a:defRPr>
            </a:lvl1pPr>
          </a:lstStyle>
          <a:p>
            <a:r>
              <a:rPr lang="en-US" dirty="0"/>
              <a:t>TITLE GOES HERE</a:t>
            </a:r>
          </a:p>
        </p:txBody>
      </p:sp>
      <p:sp>
        <p:nvSpPr>
          <p:cNvPr id="4" name="Subtitle 2"/>
          <p:cNvSpPr>
            <a:spLocks noGrp="1"/>
          </p:cNvSpPr>
          <p:nvPr>
            <p:ph type="subTitle" idx="1" hasCustomPrompt="1"/>
          </p:nvPr>
        </p:nvSpPr>
        <p:spPr>
          <a:xfrm>
            <a:off x="7305862" y="1890692"/>
            <a:ext cx="6633544" cy="5670229"/>
          </a:xfrm>
          <a:prstGeom prst="rect">
            <a:avLst/>
          </a:prstGeom>
        </p:spPr>
        <p:txBody>
          <a:bodyPr lIns="130622" tIns="65311" rIns="130622" bIns="65311"/>
          <a:lstStyle>
            <a:lvl1pPr marL="0" marR="0" indent="0" algn="l" defTabSz="653110" rtl="0" eaLnBrk="1" fontAlgn="auto" latinLnBrk="0" hangingPunct="1">
              <a:lnSpc>
                <a:spcPct val="100000"/>
              </a:lnSpc>
              <a:spcBef>
                <a:spcPct val="20000"/>
              </a:spcBef>
              <a:spcAft>
                <a:spcPts val="0"/>
              </a:spcAft>
              <a:buClrTx/>
              <a:buSzTx/>
              <a:buFont typeface="Arial"/>
              <a:buNone/>
              <a:tabLst/>
              <a:defRPr sz="2400" b="0" i="0" baseline="0">
                <a:solidFill>
                  <a:srgbClr val="6D6E7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5" name="Picture Placeholder 9"/>
          <p:cNvSpPr>
            <a:spLocks noGrp="1"/>
          </p:cNvSpPr>
          <p:nvPr>
            <p:ph type="pic" sz="quarter" idx="10"/>
          </p:nvPr>
        </p:nvSpPr>
        <p:spPr>
          <a:xfrm>
            <a:off x="657224" y="649288"/>
            <a:ext cx="6275127" cy="6911975"/>
          </a:xfrm>
          <a:prstGeom prst="rect">
            <a:avLst/>
          </a:prstGeom>
        </p:spPr>
        <p:txBody>
          <a:bodyPr vert="horz"/>
          <a:lstStyle/>
          <a:p>
            <a:r>
              <a:rPr lang="en-US"/>
              <a:t>Click icon to add picture</a:t>
            </a:r>
          </a:p>
        </p:txBody>
      </p:sp>
    </p:spTree>
    <p:extLst>
      <p:ext uri="{BB962C8B-B14F-4D97-AF65-F5344CB8AC3E}">
        <p14:creationId xmlns:p14="http://schemas.microsoft.com/office/powerpoint/2010/main" val="180793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E9E9E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047844" y="1307341"/>
            <a:ext cx="9304983" cy="5880017"/>
          </a:xfrm>
          <a:prstGeom prst="rect">
            <a:avLst/>
          </a:prstGeom>
        </p:spPr>
        <p:txBody>
          <a:bodyPr lIns="130622" tIns="65311" rIns="130622" bIns="65311"/>
          <a:lstStyle>
            <a:lvl1pPr algn="l">
              <a:defRPr sz="4800" b="0" i="0">
                <a:solidFill>
                  <a:srgbClr val="6D6E71"/>
                </a:solidFill>
                <a:latin typeface="Gotham-Bold"/>
                <a:cs typeface="Gotham-Bold"/>
              </a:defRPr>
            </a:lvl1pPr>
          </a:lstStyle>
          <a:p>
            <a:r>
              <a:rPr lang="en-US" dirty="0"/>
              <a:t>LIST GOES HERE</a:t>
            </a:r>
            <a:br>
              <a:rPr lang="en-US" dirty="0"/>
            </a:br>
            <a:br>
              <a:rPr lang="en-US" dirty="0"/>
            </a:br>
            <a:r>
              <a:rPr lang="en-US" dirty="0"/>
              <a:t>AND HERE</a:t>
            </a:r>
            <a:br>
              <a:rPr lang="en-US" dirty="0"/>
            </a:br>
            <a:br>
              <a:rPr lang="en-US" dirty="0"/>
            </a:br>
            <a:r>
              <a:rPr lang="en-US" dirty="0"/>
              <a:t>AND HERE</a:t>
            </a:r>
            <a:br>
              <a:rPr lang="en-US" dirty="0"/>
            </a:br>
            <a:br>
              <a:rPr lang="en-US" dirty="0"/>
            </a:br>
            <a:r>
              <a:rPr lang="en-US" dirty="0"/>
              <a:t>AND HERE</a:t>
            </a:r>
          </a:p>
        </p:txBody>
      </p:sp>
      <p:sp>
        <p:nvSpPr>
          <p:cNvPr id="5" name="Text Placeholder 4"/>
          <p:cNvSpPr>
            <a:spLocks noGrp="1"/>
          </p:cNvSpPr>
          <p:nvPr>
            <p:ph type="body" sz="quarter" idx="10" hasCustomPrompt="1"/>
          </p:nvPr>
        </p:nvSpPr>
        <p:spPr>
          <a:xfrm>
            <a:off x="1120775" y="1434483"/>
            <a:ext cx="1747838" cy="5752130"/>
          </a:xfrm>
          <a:prstGeom prst="rect">
            <a:avLst/>
          </a:prstGeom>
        </p:spPr>
        <p:txBody>
          <a:bodyPr vert="horz"/>
          <a:lstStyle>
            <a:lvl1pPr marL="0" indent="0" algn="r">
              <a:lnSpc>
                <a:spcPct val="80000"/>
              </a:lnSpc>
              <a:buNone/>
              <a:defRPr sz="4800" b="0" i="0">
                <a:solidFill>
                  <a:srgbClr val="298194"/>
                </a:solidFill>
                <a:latin typeface="Gotham-Bold"/>
                <a:cs typeface="Gotham-Bold"/>
              </a:defRPr>
            </a:lvl1pPr>
          </a:lstStyle>
          <a:p>
            <a:pPr lvl="0"/>
            <a:r>
              <a:rPr lang="en-US" dirty="0"/>
              <a:t>1.</a:t>
            </a:r>
          </a:p>
          <a:p>
            <a:pPr lvl="0"/>
            <a:endParaRPr lang="en-US" dirty="0"/>
          </a:p>
          <a:p>
            <a:pPr lvl="0"/>
            <a:r>
              <a:rPr lang="en-US" dirty="0"/>
              <a:t>2.</a:t>
            </a:r>
          </a:p>
          <a:p>
            <a:pPr lvl="0"/>
            <a:endParaRPr lang="en-US" dirty="0"/>
          </a:p>
          <a:p>
            <a:pPr lvl="0"/>
            <a:r>
              <a:rPr lang="en-US" dirty="0"/>
              <a:t>3.</a:t>
            </a:r>
          </a:p>
          <a:p>
            <a:pPr lvl="0"/>
            <a:endParaRPr lang="en-US" dirty="0"/>
          </a:p>
          <a:p>
            <a:pPr lvl="0"/>
            <a:r>
              <a:rPr lang="en-US" dirty="0"/>
              <a:t>4.</a:t>
            </a:r>
          </a:p>
        </p:txBody>
      </p:sp>
    </p:spTree>
    <p:extLst>
      <p:ext uri="{BB962C8B-B14F-4D97-AF65-F5344CB8AC3E}">
        <p14:creationId xmlns:p14="http://schemas.microsoft.com/office/powerpoint/2010/main" val="1175741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55"/>
        <p:cNvGrpSpPr/>
        <p:nvPr/>
      </p:nvGrpSpPr>
      <p:grpSpPr>
        <a:xfrm>
          <a:off x="0" y="0"/>
          <a:ext cx="0" cy="0"/>
          <a:chOff x="0" y="0"/>
          <a:chExt cx="0" cy="0"/>
        </a:xfrm>
      </p:grpSpPr>
      <p:sp>
        <p:nvSpPr>
          <p:cNvPr id="56" name="Google Shape;56;p15"/>
          <p:cNvSpPr txBox="1">
            <a:spLocks noGrp="1"/>
          </p:cNvSpPr>
          <p:nvPr>
            <p:ph type="ctrTitle"/>
          </p:nvPr>
        </p:nvSpPr>
        <p:spPr>
          <a:xfrm>
            <a:off x="7305863" y="649851"/>
            <a:ext cx="6633544" cy="1083486"/>
          </a:xfrm>
          <a:prstGeom prst="rect">
            <a:avLst/>
          </a:prstGeom>
          <a:noFill/>
          <a:ln>
            <a:noFill/>
          </a:ln>
        </p:spPr>
        <p:txBody>
          <a:bodyPr spcFirstLastPara="1" wrap="square" lIns="81625" tIns="40825" rIns="81625" bIns="40825" anchor="t" anchorCtr="0"/>
          <a:lstStyle>
            <a:lvl1pPr marR="0" lvl="0" algn="l" rtl="0">
              <a:spcBef>
                <a:spcPts val="0"/>
              </a:spcBef>
              <a:spcAft>
                <a:spcPts val="0"/>
              </a:spcAft>
              <a:buClr>
                <a:schemeClr val="lt1"/>
              </a:buClr>
              <a:buSzPts val="3000"/>
              <a:buFont typeface="Montserrat"/>
              <a:buNone/>
              <a:defRPr sz="4800" b="1" i="0" u="none" strike="noStrike" cap="none">
                <a:solidFill>
                  <a:schemeClr val="lt1"/>
                </a:solidFill>
                <a:latin typeface="Montserrat"/>
                <a:ea typeface="Montserrat"/>
                <a:cs typeface="Montserrat"/>
                <a:sym typeface="Montserrat"/>
              </a:defRPr>
            </a:lvl1pPr>
            <a:lvl2pPr lvl="1">
              <a:spcBef>
                <a:spcPts val="0"/>
              </a:spcBef>
              <a:spcAft>
                <a:spcPts val="0"/>
              </a:spcAft>
              <a:buSzPts val="900"/>
              <a:buNone/>
              <a:defRPr sz="1760"/>
            </a:lvl2pPr>
            <a:lvl3pPr lvl="2">
              <a:spcBef>
                <a:spcPts val="0"/>
              </a:spcBef>
              <a:spcAft>
                <a:spcPts val="0"/>
              </a:spcAft>
              <a:buSzPts val="900"/>
              <a:buNone/>
              <a:defRPr sz="1760"/>
            </a:lvl3pPr>
            <a:lvl4pPr lvl="3">
              <a:spcBef>
                <a:spcPts val="0"/>
              </a:spcBef>
              <a:spcAft>
                <a:spcPts val="0"/>
              </a:spcAft>
              <a:buSzPts val="900"/>
              <a:buNone/>
              <a:defRPr sz="1760"/>
            </a:lvl4pPr>
            <a:lvl5pPr lvl="4">
              <a:spcBef>
                <a:spcPts val="0"/>
              </a:spcBef>
              <a:spcAft>
                <a:spcPts val="0"/>
              </a:spcAft>
              <a:buSzPts val="900"/>
              <a:buNone/>
              <a:defRPr sz="1760"/>
            </a:lvl5pPr>
            <a:lvl6pPr lvl="5">
              <a:spcBef>
                <a:spcPts val="0"/>
              </a:spcBef>
              <a:spcAft>
                <a:spcPts val="0"/>
              </a:spcAft>
              <a:buSzPts val="900"/>
              <a:buNone/>
              <a:defRPr sz="1760"/>
            </a:lvl6pPr>
            <a:lvl7pPr lvl="6">
              <a:spcBef>
                <a:spcPts val="0"/>
              </a:spcBef>
              <a:spcAft>
                <a:spcPts val="0"/>
              </a:spcAft>
              <a:buSzPts val="900"/>
              <a:buNone/>
              <a:defRPr sz="1760"/>
            </a:lvl7pPr>
            <a:lvl8pPr lvl="7">
              <a:spcBef>
                <a:spcPts val="0"/>
              </a:spcBef>
              <a:spcAft>
                <a:spcPts val="0"/>
              </a:spcAft>
              <a:buSzPts val="900"/>
              <a:buNone/>
              <a:defRPr sz="1760"/>
            </a:lvl8pPr>
            <a:lvl9pPr lvl="8">
              <a:spcBef>
                <a:spcPts val="0"/>
              </a:spcBef>
              <a:spcAft>
                <a:spcPts val="0"/>
              </a:spcAft>
              <a:buSzPts val="900"/>
              <a:buNone/>
              <a:defRPr sz="1760"/>
            </a:lvl9pPr>
          </a:lstStyle>
          <a:p>
            <a:endParaRPr/>
          </a:p>
        </p:txBody>
      </p:sp>
      <p:sp>
        <p:nvSpPr>
          <p:cNvPr id="57" name="Google Shape;57;p15"/>
          <p:cNvSpPr txBox="1">
            <a:spLocks noGrp="1"/>
          </p:cNvSpPr>
          <p:nvPr>
            <p:ph type="subTitle" idx="1"/>
          </p:nvPr>
        </p:nvSpPr>
        <p:spPr>
          <a:xfrm>
            <a:off x="7305863" y="1890692"/>
            <a:ext cx="6633544" cy="5670229"/>
          </a:xfrm>
          <a:prstGeom prst="rect">
            <a:avLst/>
          </a:prstGeom>
          <a:noFill/>
          <a:ln>
            <a:noFill/>
          </a:ln>
        </p:spPr>
        <p:txBody>
          <a:bodyPr spcFirstLastPara="1" wrap="square" lIns="81625" tIns="40825" rIns="81625" bIns="40825" anchor="t" anchorCtr="0"/>
          <a:lstStyle>
            <a:lvl1pPr marR="0" lvl="0" algn="l" rtl="0">
              <a:lnSpc>
                <a:spcPct val="100000"/>
              </a:lnSpc>
              <a:spcBef>
                <a:spcPts val="480"/>
              </a:spcBef>
              <a:spcAft>
                <a:spcPts val="0"/>
              </a:spcAft>
              <a:buClr>
                <a:schemeClr val="lt1"/>
              </a:buClr>
              <a:buSzPts val="1500"/>
              <a:buFont typeface="Arial"/>
              <a:buNone/>
              <a:defRPr sz="2400" b="0" i="0" u="none" strike="noStrike" cap="none">
                <a:solidFill>
                  <a:schemeClr val="lt1"/>
                </a:solidFill>
                <a:latin typeface="Arial"/>
                <a:ea typeface="Arial"/>
                <a:cs typeface="Arial"/>
                <a:sym typeface="Arial"/>
              </a:defRPr>
            </a:lvl1pPr>
            <a:lvl2pPr marR="0" lvl="1" algn="ctr" rtl="0">
              <a:spcBef>
                <a:spcPts val="800"/>
              </a:spcBef>
              <a:spcAft>
                <a:spcPts val="0"/>
              </a:spcAft>
              <a:buClr>
                <a:srgbClr val="888888"/>
              </a:buClr>
              <a:buSzPts val="2500"/>
              <a:buFont typeface="Arial"/>
              <a:buNone/>
              <a:defRPr sz="4000" b="0" i="0" u="none" strike="noStrike" cap="none">
                <a:solidFill>
                  <a:srgbClr val="888888"/>
                </a:solidFill>
                <a:latin typeface="Calibri"/>
                <a:ea typeface="Calibri"/>
                <a:cs typeface="Calibri"/>
                <a:sym typeface="Calibri"/>
              </a:defRPr>
            </a:lvl2pPr>
            <a:lvl3pPr marR="0" lvl="2" algn="ctr" rtl="0">
              <a:spcBef>
                <a:spcPts val="640"/>
              </a:spcBef>
              <a:spcAft>
                <a:spcPts val="0"/>
              </a:spcAft>
              <a:buClr>
                <a:srgbClr val="888888"/>
              </a:buClr>
              <a:buSzPts val="2100"/>
              <a:buFont typeface="Arial"/>
              <a:buNone/>
              <a:defRPr sz="3360" b="0" i="0" u="none" strike="noStrike" cap="none">
                <a:solidFill>
                  <a:srgbClr val="888888"/>
                </a:solidFill>
                <a:latin typeface="Calibri"/>
                <a:ea typeface="Calibri"/>
                <a:cs typeface="Calibri"/>
                <a:sym typeface="Calibri"/>
              </a:defRPr>
            </a:lvl3pPr>
            <a:lvl4pPr marR="0" lvl="3"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4pPr>
            <a:lvl5pPr marR="0" lvl="4"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5pPr>
            <a:lvl6pPr marR="0" lvl="5"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6pPr>
            <a:lvl7pPr marR="0" lvl="6"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7pPr>
            <a:lvl8pPr marR="0" lvl="7"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8pPr>
            <a:lvl9pPr marR="0" lvl="8"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9pPr>
          </a:lstStyle>
          <a:p>
            <a:endParaRPr/>
          </a:p>
        </p:txBody>
      </p:sp>
      <p:sp>
        <p:nvSpPr>
          <p:cNvPr id="58" name="Google Shape;58;p15"/>
          <p:cNvSpPr>
            <a:spLocks noGrp="1"/>
          </p:cNvSpPr>
          <p:nvPr>
            <p:ph type="pic" idx="2"/>
          </p:nvPr>
        </p:nvSpPr>
        <p:spPr>
          <a:xfrm>
            <a:off x="657224" y="649288"/>
            <a:ext cx="6275126" cy="6911974"/>
          </a:xfrm>
          <a:prstGeom prst="rect">
            <a:avLst/>
          </a:prstGeom>
          <a:noFill/>
          <a:ln>
            <a:noFill/>
          </a:ln>
        </p:spPr>
        <p:txBody>
          <a:bodyPr spcFirstLastPara="1" wrap="square" lIns="57150" tIns="28575" rIns="57150" bIns="28575" anchor="t" anchorCtr="0"/>
          <a:lstStyle>
            <a:lvl1pPr marR="0" lvl="0" algn="l" rtl="0">
              <a:spcBef>
                <a:spcPts val="960"/>
              </a:spcBef>
              <a:spcAft>
                <a:spcPts val="0"/>
              </a:spcAft>
              <a:buClr>
                <a:schemeClr val="dk1"/>
              </a:buClr>
              <a:buSzPts val="2900"/>
              <a:buFont typeface="Arial"/>
              <a:buChar char="•"/>
              <a:defRPr sz="4640" b="0" i="0" u="none" strike="noStrike" cap="none">
                <a:solidFill>
                  <a:schemeClr val="dk1"/>
                </a:solidFill>
                <a:latin typeface="Calibri"/>
                <a:ea typeface="Calibri"/>
                <a:cs typeface="Calibri"/>
                <a:sym typeface="Calibri"/>
              </a:defRPr>
            </a:lvl1pPr>
            <a:lvl2pPr marR="0" lvl="1" algn="l" rtl="0">
              <a:spcBef>
                <a:spcPts val="800"/>
              </a:spcBef>
              <a:spcAft>
                <a:spcPts val="0"/>
              </a:spcAft>
              <a:buClr>
                <a:schemeClr val="dk1"/>
              </a:buClr>
              <a:buSzPts val="2500"/>
              <a:buFont typeface="Arial"/>
              <a:buChar char="–"/>
              <a:defRPr sz="4000"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100"/>
              <a:buFont typeface="Arial"/>
              <a:buChar char="•"/>
              <a:defRPr sz="3360" b="0" i="0" u="none" strike="noStrike" cap="none">
                <a:solidFill>
                  <a:schemeClr val="dk1"/>
                </a:solidFill>
                <a:latin typeface="Calibri"/>
                <a:ea typeface="Calibri"/>
                <a:cs typeface="Calibri"/>
                <a:sym typeface="Calibri"/>
              </a:defRPr>
            </a:lvl3pPr>
            <a:lvl4pPr marR="0" lvl="3"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4pPr>
            <a:lvl5pPr marR="0" lvl="4"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5pPr>
            <a:lvl6pPr marR="0" lvl="5"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6pPr>
            <a:lvl7pPr marR="0" lvl="6"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7pPr>
            <a:lvl8pPr marR="0" lvl="7"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8pPr>
            <a:lvl9pPr marR="0" lvl="8"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97984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097280" y="649851"/>
            <a:ext cx="12435840" cy="1083486"/>
          </a:xfrm>
          <a:prstGeom prst="rect">
            <a:avLst/>
          </a:prstGeom>
          <a:noFill/>
          <a:ln>
            <a:noFill/>
          </a:ln>
        </p:spPr>
        <p:txBody>
          <a:bodyPr spcFirstLastPara="1" wrap="square" lIns="81625" tIns="40825" rIns="81625" bIns="40825" anchor="t" anchorCtr="0"/>
          <a:lstStyle>
            <a:lvl1pPr marR="0" lvl="0" algn="ctr" rtl="0">
              <a:spcBef>
                <a:spcPts val="0"/>
              </a:spcBef>
              <a:spcAft>
                <a:spcPts val="0"/>
              </a:spcAft>
              <a:buClr>
                <a:schemeClr val="lt1"/>
              </a:buClr>
              <a:buSzPts val="3000"/>
              <a:buFont typeface="Montserrat"/>
              <a:buNone/>
              <a:defRPr sz="4800" b="1" i="0" u="none" strike="noStrike" cap="none">
                <a:solidFill>
                  <a:schemeClr val="lt1"/>
                </a:solidFill>
                <a:latin typeface="Montserrat"/>
                <a:ea typeface="Montserrat"/>
                <a:cs typeface="Montserrat"/>
                <a:sym typeface="Montserrat"/>
              </a:defRPr>
            </a:lvl1pPr>
            <a:lvl2pPr lvl="1">
              <a:spcBef>
                <a:spcPts val="0"/>
              </a:spcBef>
              <a:spcAft>
                <a:spcPts val="0"/>
              </a:spcAft>
              <a:buSzPts val="900"/>
              <a:buNone/>
              <a:defRPr sz="1760"/>
            </a:lvl2pPr>
            <a:lvl3pPr lvl="2">
              <a:spcBef>
                <a:spcPts val="0"/>
              </a:spcBef>
              <a:spcAft>
                <a:spcPts val="0"/>
              </a:spcAft>
              <a:buSzPts val="900"/>
              <a:buNone/>
              <a:defRPr sz="1760"/>
            </a:lvl3pPr>
            <a:lvl4pPr lvl="3">
              <a:spcBef>
                <a:spcPts val="0"/>
              </a:spcBef>
              <a:spcAft>
                <a:spcPts val="0"/>
              </a:spcAft>
              <a:buSzPts val="900"/>
              <a:buNone/>
              <a:defRPr sz="1760"/>
            </a:lvl4pPr>
            <a:lvl5pPr lvl="4">
              <a:spcBef>
                <a:spcPts val="0"/>
              </a:spcBef>
              <a:spcAft>
                <a:spcPts val="0"/>
              </a:spcAft>
              <a:buSzPts val="900"/>
              <a:buNone/>
              <a:defRPr sz="1760"/>
            </a:lvl5pPr>
            <a:lvl6pPr lvl="5">
              <a:spcBef>
                <a:spcPts val="0"/>
              </a:spcBef>
              <a:spcAft>
                <a:spcPts val="0"/>
              </a:spcAft>
              <a:buSzPts val="900"/>
              <a:buNone/>
              <a:defRPr sz="1760"/>
            </a:lvl6pPr>
            <a:lvl7pPr lvl="6">
              <a:spcBef>
                <a:spcPts val="0"/>
              </a:spcBef>
              <a:spcAft>
                <a:spcPts val="0"/>
              </a:spcAft>
              <a:buSzPts val="900"/>
              <a:buNone/>
              <a:defRPr sz="1760"/>
            </a:lvl7pPr>
            <a:lvl8pPr lvl="7">
              <a:spcBef>
                <a:spcPts val="0"/>
              </a:spcBef>
              <a:spcAft>
                <a:spcPts val="0"/>
              </a:spcAft>
              <a:buSzPts val="900"/>
              <a:buNone/>
              <a:defRPr sz="1760"/>
            </a:lvl8pPr>
            <a:lvl9pPr lvl="8">
              <a:spcBef>
                <a:spcPts val="0"/>
              </a:spcBef>
              <a:spcAft>
                <a:spcPts val="0"/>
              </a:spcAft>
              <a:buSzPts val="900"/>
              <a:buNone/>
              <a:defRPr sz="1760"/>
            </a:lvl9pPr>
          </a:lstStyle>
          <a:p>
            <a:endParaRPr/>
          </a:p>
        </p:txBody>
      </p:sp>
      <p:sp>
        <p:nvSpPr>
          <p:cNvPr id="53" name="Google Shape;53;p14"/>
          <p:cNvSpPr txBox="1">
            <a:spLocks noGrp="1"/>
          </p:cNvSpPr>
          <p:nvPr>
            <p:ph type="subTitle" idx="1"/>
          </p:nvPr>
        </p:nvSpPr>
        <p:spPr>
          <a:xfrm>
            <a:off x="2194560" y="6116320"/>
            <a:ext cx="10241280" cy="2103120"/>
          </a:xfrm>
          <a:prstGeom prst="rect">
            <a:avLst/>
          </a:prstGeom>
          <a:noFill/>
          <a:ln>
            <a:noFill/>
          </a:ln>
        </p:spPr>
        <p:txBody>
          <a:bodyPr spcFirstLastPara="1" wrap="square" lIns="81625" tIns="40825" rIns="81625" bIns="40825" anchor="t" anchorCtr="0"/>
          <a:lstStyle>
            <a:lvl1pPr marR="0" lvl="0" algn="ctr" rtl="0">
              <a:lnSpc>
                <a:spcPct val="100000"/>
              </a:lnSpc>
              <a:spcBef>
                <a:spcPts val="480"/>
              </a:spcBef>
              <a:spcAft>
                <a:spcPts val="0"/>
              </a:spcAft>
              <a:buClr>
                <a:schemeClr val="lt1"/>
              </a:buClr>
              <a:buSzPts val="1500"/>
              <a:buFont typeface="Arial"/>
              <a:buNone/>
              <a:defRPr sz="2400" b="0" i="0" u="none" strike="noStrike" cap="none">
                <a:solidFill>
                  <a:schemeClr val="lt1"/>
                </a:solidFill>
                <a:latin typeface="Arial"/>
                <a:ea typeface="Arial"/>
                <a:cs typeface="Arial"/>
                <a:sym typeface="Arial"/>
              </a:defRPr>
            </a:lvl1pPr>
            <a:lvl2pPr marR="0" lvl="1" algn="ctr" rtl="0">
              <a:spcBef>
                <a:spcPts val="800"/>
              </a:spcBef>
              <a:spcAft>
                <a:spcPts val="0"/>
              </a:spcAft>
              <a:buClr>
                <a:srgbClr val="888888"/>
              </a:buClr>
              <a:buSzPts val="2500"/>
              <a:buFont typeface="Arial"/>
              <a:buNone/>
              <a:defRPr sz="4000" b="0" i="0" u="none" strike="noStrike" cap="none">
                <a:solidFill>
                  <a:srgbClr val="888888"/>
                </a:solidFill>
                <a:latin typeface="Calibri"/>
                <a:ea typeface="Calibri"/>
                <a:cs typeface="Calibri"/>
                <a:sym typeface="Calibri"/>
              </a:defRPr>
            </a:lvl2pPr>
            <a:lvl3pPr marR="0" lvl="2" algn="ctr" rtl="0">
              <a:spcBef>
                <a:spcPts val="640"/>
              </a:spcBef>
              <a:spcAft>
                <a:spcPts val="0"/>
              </a:spcAft>
              <a:buClr>
                <a:srgbClr val="888888"/>
              </a:buClr>
              <a:buSzPts val="2100"/>
              <a:buFont typeface="Arial"/>
              <a:buNone/>
              <a:defRPr sz="3360" b="0" i="0" u="none" strike="noStrike" cap="none">
                <a:solidFill>
                  <a:srgbClr val="888888"/>
                </a:solidFill>
                <a:latin typeface="Calibri"/>
                <a:ea typeface="Calibri"/>
                <a:cs typeface="Calibri"/>
                <a:sym typeface="Calibri"/>
              </a:defRPr>
            </a:lvl3pPr>
            <a:lvl4pPr marR="0" lvl="3"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4pPr>
            <a:lvl5pPr marR="0" lvl="4"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5pPr>
            <a:lvl6pPr marR="0" lvl="5"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6pPr>
            <a:lvl7pPr marR="0" lvl="6"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7pPr>
            <a:lvl8pPr marR="0" lvl="7"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8pPr>
            <a:lvl9pPr marR="0" lvl="8" algn="ctr" rtl="0">
              <a:spcBef>
                <a:spcPts val="640"/>
              </a:spcBef>
              <a:spcAft>
                <a:spcPts val="0"/>
              </a:spcAft>
              <a:buClr>
                <a:srgbClr val="888888"/>
              </a:buClr>
              <a:buSzPts val="1800"/>
              <a:buFont typeface="Arial"/>
              <a:buNone/>
              <a:defRPr sz="2880" b="0" i="0" u="none" strike="noStrike" cap="none">
                <a:solidFill>
                  <a:srgbClr val="888888"/>
                </a:solidFill>
                <a:latin typeface="Calibri"/>
                <a:ea typeface="Calibri"/>
                <a:cs typeface="Calibri"/>
                <a:sym typeface="Calibri"/>
              </a:defRPr>
            </a:lvl9pPr>
          </a:lstStyle>
          <a:p>
            <a:endParaRPr/>
          </a:p>
        </p:txBody>
      </p:sp>
      <p:sp>
        <p:nvSpPr>
          <p:cNvPr id="54" name="Google Shape;54;p14"/>
          <p:cNvSpPr>
            <a:spLocks noGrp="1"/>
          </p:cNvSpPr>
          <p:nvPr>
            <p:ph type="pic" idx="2"/>
          </p:nvPr>
        </p:nvSpPr>
        <p:spPr>
          <a:xfrm>
            <a:off x="2725423" y="1867817"/>
            <a:ext cx="9301480" cy="4047210"/>
          </a:xfrm>
          <a:prstGeom prst="rect">
            <a:avLst/>
          </a:prstGeom>
          <a:noFill/>
          <a:ln>
            <a:noFill/>
          </a:ln>
        </p:spPr>
        <p:txBody>
          <a:bodyPr spcFirstLastPara="1" wrap="square" lIns="81625" tIns="40825" rIns="81625" bIns="40825" anchor="t" anchorCtr="0"/>
          <a:lstStyle>
            <a:lvl1pPr marR="0" lvl="0" algn="l" rtl="0">
              <a:spcBef>
                <a:spcPts val="960"/>
              </a:spcBef>
              <a:spcAft>
                <a:spcPts val="0"/>
              </a:spcAft>
              <a:buClr>
                <a:schemeClr val="dk1"/>
              </a:buClr>
              <a:buSzPts val="2900"/>
              <a:buFont typeface="Arial"/>
              <a:buChar char="•"/>
              <a:defRPr sz="4640" b="0" i="0" u="none" strike="noStrike" cap="none">
                <a:solidFill>
                  <a:schemeClr val="dk1"/>
                </a:solidFill>
                <a:latin typeface="Calibri"/>
                <a:ea typeface="Calibri"/>
                <a:cs typeface="Calibri"/>
                <a:sym typeface="Calibri"/>
              </a:defRPr>
            </a:lvl1pPr>
            <a:lvl2pPr marR="0" lvl="1" algn="l" rtl="0">
              <a:spcBef>
                <a:spcPts val="800"/>
              </a:spcBef>
              <a:spcAft>
                <a:spcPts val="0"/>
              </a:spcAft>
              <a:buClr>
                <a:schemeClr val="dk1"/>
              </a:buClr>
              <a:buSzPts val="2500"/>
              <a:buFont typeface="Arial"/>
              <a:buChar char="–"/>
              <a:defRPr sz="4000"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100"/>
              <a:buFont typeface="Arial"/>
              <a:buChar char="•"/>
              <a:defRPr sz="3360" b="0" i="0" u="none" strike="noStrike" cap="none">
                <a:solidFill>
                  <a:schemeClr val="dk1"/>
                </a:solidFill>
                <a:latin typeface="Calibri"/>
                <a:ea typeface="Calibri"/>
                <a:cs typeface="Calibri"/>
                <a:sym typeface="Calibri"/>
              </a:defRPr>
            </a:lvl3pPr>
            <a:lvl4pPr marR="0" lvl="3"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4pPr>
            <a:lvl5pPr marR="0" lvl="4"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5pPr>
            <a:lvl6pPr marR="0" lvl="5"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6pPr>
            <a:lvl7pPr marR="0" lvl="6"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7pPr>
            <a:lvl8pPr marR="0" lvl="7"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8pPr>
            <a:lvl9pPr marR="0" lvl="8" algn="l" rtl="0">
              <a:spcBef>
                <a:spcPts val="640"/>
              </a:spcBef>
              <a:spcAft>
                <a:spcPts val="0"/>
              </a:spcAft>
              <a:buClr>
                <a:schemeClr val="dk1"/>
              </a:buClr>
              <a:buSzPts val="1800"/>
              <a:buFont typeface="Arial"/>
              <a:buChar char="•"/>
              <a:defRPr sz="288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797898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385945" y="3124200"/>
            <a:ext cx="10590791" cy="4099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5/14/2020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873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9819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97280" y="649849"/>
            <a:ext cx="12435840" cy="1083486"/>
          </a:xfrm>
          <a:prstGeom prst="rect">
            <a:avLst/>
          </a:prstGeom>
        </p:spPr>
        <p:txBody>
          <a:bodyPr lIns="130622" tIns="65311" rIns="130622" bIns="65311"/>
          <a:lstStyle>
            <a:lvl1pPr>
              <a:defRPr sz="4800" b="0" i="0">
                <a:solidFill>
                  <a:schemeClr val="bg1"/>
                </a:solidFill>
                <a:latin typeface="Gotham-Bold"/>
                <a:cs typeface="Gotham-Bold"/>
              </a:defRPr>
            </a:lvl1pPr>
          </a:lstStyle>
          <a:p>
            <a:r>
              <a:rPr lang="en-US" dirty="0"/>
              <a:t>TITLE GOES HERE</a:t>
            </a:r>
          </a:p>
        </p:txBody>
      </p:sp>
      <p:sp>
        <p:nvSpPr>
          <p:cNvPr id="3" name="Subtitle 2"/>
          <p:cNvSpPr>
            <a:spLocks noGrp="1"/>
          </p:cNvSpPr>
          <p:nvPr>
            <p:ph type="subTitle" idx="1" hasCustomPrompt="1"/>
          </p:nvPr>
        </p:nvSpPr>
        <p:spPr>
          <a:xfrm>
            <a:off x="2194560" y="6116320"/>
            <a:ext cx="10241280" cy="2103120"/>
          </a:xfrm>
          <a:prstGeom prst="rect">
            <a:avLst/>
          </a:prstGeom>
        </p:spPr>
        <p:txBody>
          <a:bodyPr lIns="130622" tIns="65311" rIns="130622" bIns="65311"/>
          <a:lstStyle>
            <a:lvl1pPr marL="0" marR="0" indent="0" algn="ctr" defTabSz="653110" rtl="0" eaLnBrk="1" fontAlgn="auto" latinLnBrk="0" hangingPunct="1">
              <a:lnSpc>
                <a:spcPct val="100000"/>
              </a:lnSpc>
              <a:spcBef>
                <a:spcPct val="20000"/>
              </a:spcBef>
              <a:spcAft>
                <a:spcPts val="0"/>
              </a:spcAft>
              <a:buClrTx/>
              <a:buSzTx/>
              <a:buFont typeface="Arial"/>
              <a:buNone/>
              <a:tabLst/>
              <a:defRPr sz="2400" b="0" i="0">
                <a:solidFill>
                  <a:schemeClr val="bg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8" name="Picture Placeholder 7"/>
          <p:cNvSpPr>
            <a:spLocks noGrp="1"/>
          </p:cNvSpPr>
          <p:nvPr>
            <p:ph type="pic" sz="quarter" idx="10"/>
          </p:nvPr>
        </p:nvSpPr>
        <p:spPr>
          <a:xfrm>
            <a:off x="2725422" y="1867817"/>
            <a:ext cx="9301480" cy="4047209"/>
          </a:xfrm>
          <a:prstGeom prst="rect">
            <a:avLst/>
          </a:prstGeom>
        </p:spPr>
        <p:txBody>
          <a:bodyPr vert="horz" lIns="130622" tIns="65311" rIns="130622" bIns="65311"/>
          <a:lstStyle/>
          <a:p>
            <a:r>
              <a:rPr lang="en-US"/>
              <a:t>Click icon to add picture</a:t>
            </a:r>
          </a:p>
        </p:txBody>
      </p:sp>
    </p:spTree>
    <p:extLst>
      <p:ext uri="{BB962C8B-B14F-4D97-AF65-F5344CB8AC3E}">
        <p14:creationId xmlns:p14="http://schemas.microsoft.com/office/powerpoint/2010/main" val="4235053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Section Header">
    <p:bg>
      <p:bgPr>
        <a:solidFill>
          <a:srgbClr val="298194"/>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305863" y="649851"/>
            <a:ext cx="6633544" cy="1083486"/>
          </a:xfrm>
          <a:prstGeom prst="rect">
            <a:avLst/>
          </a:prstGeom>
        </p:spPr>
        <p:txBody>
          <a:bodyPr lIns="130622" tIns="65311" rIns="130622" bIns="65311"/>
          <a:lstStyle>
            <a:lvl1pPr algn="l">
              <a:defRPr sz="4800" b="0" i="0">
                <a:solidFill>
                  <a:schemeClr val="bg1"/>
                </a:solidFill>
                <a:latin typeface="Gotham-Bold"/>
                <a:cs typeface="Gotham-Bold"/>
              </a:defRPr>
            </a:lvl1pPr>
          </a:lstStyle>
          <a:p>
            <a:r>
              <a:rPr lang="en-US" dirty="0"/>
              <a:t>TITLE GOES HERE</a:t>
            </a:r>
          </a:p>
        </p:txBody>
      </p:sp>
      <p:sp>
        <p:nvSpPr>
          <p:cNvPr id="8" name="Subtitle 2"/>
          <p:cNvSpPr>
            <a:spLocks noGrp="1"/>
          </p:cNvSpPr>
          <p:nvPr>
            <p:ph type="subTitle" idx="1" hasCustomPrompt="1"/>
          </p:nvPr>
        </p:nvSpPr>
        <p:spPr>
          <a:xfrm>
            <a:off x="7305863" y="1890694"/>
            <a:ext cx="6633544" cy="5670229"/>
          </a:xfrm>
          <a:prstGeom prst="rect">
            <a:avLst/>
          </a:prstGeom>
        </p:spPr>
        <p:txBody>
          <a:bodyPr lIns="130622" tIns="65311" rIns="130622" bIns="65311"/>
          <a:lstStyle>
            <a:lvl1pPr marL="0" marR="0" indent="0" algn="l" defTabSz="653110" rtl="0" eaLnBrk="1" fontAlgn="auto" latinLnBrk="0" hangingPunct="1">
              <a:lnSpc>
                <a:spcPct val="100000"/>
              </a:lnSpc>
              <a:spcBef>
                <a:spcPct val="20000"/>
              </a:spcBef>
              <a:spcAft>
                <a:spcPts val="0"/>
              </a:spcAft>
              <a:buClrTx/>
              <a:buSzTx/>
              <a:buFont typeface="Arial"/>
              <a:buNone/>
              <a:tabLst/>
              <a:defRPr sz="2400" b="0" i="0" baseline="0">
                <a:solidFill>
                  <a:schemeClr val="bg1"/>
                </a:solidFill>
                <a:latin typeface="Gotham-Book"/>
                <a:cs typeface="Gotham-Book"/>
              </a:defRPr>
            </a:lvl1pPr>
            <a:lvl2pPr marL="653110" indent="0" algn="ctr">
              <a:buNone/>
              <a:defRPr>
                <a:solidFill>
                  <a:schemeClr val="tx1">
                    <a:tint val="75000"/>
                  </a:schemeClr>
                </a:solidFill>
              </a:defRPr>
            </a:lvl2pPr>
            <a:lvl3pPr marL="1306221" indent="0" algn="ctr">
              <a:buNone/>
              <a:defRPr>
                <a:solidFill>
                  <a:schemeClr val="tx1">
                    <a:tint val="75000"/>
                  </a:schemeClr>
                </a:solidFill>
              </a:defRPr>
            </a:lvl3pPr>
            <a:lvl4pPr marL="1959331" indent="0" algn="ctr">
              <a:buNone/>
              <a:defRPr>
                <a:solidFill>
                  <a:schemeClr val="tx1">
                    <a:tint val="75000"/>
                  </a:schemeClr>
                </a:solidFill>
              </a:defRPr>
            </a:lvl4pPr>
            <a:lvl5pPr marL="2612442" indent="0" algn="ctr">
              <a:buNone/>
              <a:defRPr>
                <a:solidFill>
                  <a:schemeClr val="tx1">
                    <a:tint val="75000"/>
                  </a:schemeClr>
                </a:solidFill>
              </a:defRPr>
            </a:lvl5pPr>
            <a:lvl6pPr marL="3265550"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10" name="Picture Placeholder 9"/>
          <p:cNvSpPr>
            <a:spLocks noGrp="1"/>
          </p:cNvSpPr>
          <p:nvPr>
            <p:ph type="pic" sz="quarter" idx="10"/>
          </p:nvPr>
        </p:nvSpPr>
        <p:spPr>
          <a:xfrm>
            <a:off x="657226" y="649290"/>
            <a:ext cx="6275126" cy="6911974"/>
          </a:xfrm>
          <a:prstGeom prst="rect">
            <a:avLst/>
          </a:prstGeom>
        </p:spPr>
        <p:txBody>
          <a:bodyPr vert="horz"/>
          <a:lstStyle/>
          <a:p>
            <a:r>
              <a:rPr lang="en-US" dirty="0"/>
              <a:t>Click icon to add picture</a:t>
            </a:r>
          </a:p>
        </p:txBody>
      </p:sp>
    </p:spTree>
    <p:extLst>
      <p:ext uri="{BB962C8B-B14F-4D97-AF65-F5344CB8AC3E}">
        <p14:creationId xmlns:p14="http://schemas.microsoft.com/office/powerpoint/2010/main" val="2602565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A6FF20-8559-43F6-B4DF-79AD1869DC67}"/>
              </a:ext>
            </a:extLst>
          </p:cNvPr>
          <p:cNvSpPr/>
          <p:nvPr/>
        </p:nvSpPr>
        <p:spPr bwMode="ltGray">
          <a:xfrm>
            <a:off x="0" y="0"/>
            <a:ext cx="14630400" cy="616267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FB27F3F7-939E-45C1-AE2D-2834761D47FF}"/>
              </a:ext>
            </a:extLst>
          </p:cNvPr>
          <p:cNvSpPr/>
          <p:nvPr/>
        </p:nvSpPr>
        <p:spPr bwMode="invGray">
          <a:xfrm>
            <a:off x="0" y="6153150"/>
            <a:ext cx="14630400" cy="55246"/>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1097280" y="4027018"/>
            <a:ext cx="12923520" cy="2008022"/>
          </a:xfrm>
        </p:spPr>
        <p:txBody>
          <a:bodyPr tIns="0" bIns="0" anchor="t"/>
          <a:lstStyle>
            <a:lvl1pPr algn="l">
              <a:defRPr sz="5640" b="1"/>
            </a:lvl1pPr>
            <a:extLst/>
          </a:lstStyle>
          <a:p>
            <a:r>
              <a:rPr lang="en-US"/>
              <a:t>Click to edit Master title style</a:t>
            </a:r>
          </a:p>
        </p:txBody>
      </p:sp>
      <p:sp>
        <p:nvSpPr>
          <p:cNvPr id="3" name="Subtitle 2"/>
          <p:cNvSpPr>
            <a:spLocks noGrp="1"/>
          </p:cNvSpPr>
          <p:nvPr>
            <p:ph type="subTitle" idx="1"/>
          </p:nvPr>
        </p:nvSpPr>
        <p:spPr>
          <a:xfrm>
            <a:off x="1097280" y="2194560"/>
            <a:ext cx="12923520" cy="1799539"/>
          </a:xfrm>
        </p:spPr>
        <p:txBody>
          <a:bodyPr lIns="118872" tIns="0" rIns="45720" bIns="0" anchor="b"/>
          <a:lstStyle>
            <a:lvl1pPr marL="0" indent="0" algn="l">
              <a:buNone/>
              <a:defRPr sz="2400">
                <a:solidFill>
                  <a:srgbClr val="FFFFFF"/>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9B0832D2-DFA4-4D65-9DCA-0D0774129A83}"/>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C2C973CE-68EB-4071-8FF0-65684146E3F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79595EC-A28B-4560-9156-5F132D21C1A9}"/>
              </a:ext>
            </a:extLst>
          </p:cNvPr>
          <p:cNvSpPr>
            <a:spLocks noGrp="1"/>
          </p:cNvSpPr>
          <p:nvPr>
            <p:ph type="sldNum" sz="quarter" idx="12"/>
          </p:nvPr>
        </p:nvSpPr>
        <p:spPr/>
        <p:txBody>
          <a:bodyPr/>
          <a:lstStyle>
            <a:lvl1pPr>
              <a:defRPr>
                <a:solidFill>
                  <a:srgbClr val="FFFFFF"/>
                </a:solidFill>
              </a:defRPr>
            </a:lvl1pPr>
          </a:lstStyle>
          <a:p>
            <a:fld id="{716C9F36-284A-4A4C-A4A6-6DE8BB000819}" type="slidenum">
              <a:rPr lang="en-US" altLang="en-US"/>
              <a:pPr/>
              <a:t>‹#›</a:t>
            </a:fld>
            <a:endParaRPr lang="en-US" altLang="en-US"/>
          </a:p>
        </p:txBody>
      </p:sp>
    </p:spTree>
    <p:extLst>
      <p:ext uri="{BB962C8B-B14F-4D97-AF65-F5344CB8AC3E}">
        <p14:creationId xmlns:p14="http://schemas.microsoft.com/office/powerpoint/2010/main" val="3777120549"/>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8194"/>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305862" y="649849"/>
            <a:ext cx="6633544" cy="1083486"/>
          </a:xfrm>
          <a:prstGeom prst="rect">
            <a:avLst/>
          </a:prstGeom>
        </p:spPr>
        <p:txBody>
          <a:bodyPr lIns="130622" tIns="65311" rIns="130622" bIns="65311"/>
          <a:lstStyle>
            <a:lvl1pPr algn="l">
              <a:defRPr sz="4800" b="0" i="0">
                <a:solidFill>
                  <a:schemeClr val="bg1"/>
                </a:solidFill>
                <a:latin typeface="Gotham-Bold"/>
                <a:cs typeface="Gotham-Bold"/>
              </a:defRPr>
            </a:lvl1pPr>
          </a:lstStyle>
          <a:p>
            <a:r>
              <a:rPr lang="en-US" dirty="0"/>
              <a:t>TITLE GOES HERE</a:t>
            </a:r>
          </a:p>
        </p:txBody>
      </p:sp>
      <p:sp>
        <p:nvSpPr>
          <p:cNvPr id="8" name="Subtitle 2"/>
          <p:cNvSpPr>
            <a:spLocks noGrp="1"/>
          </p:cNvSpPr>
          <p:nvPr>
            <p:ph type="subTitle" idx="1" hasCustomPrompt="1"/>
          </p:nvPr>
        </p:nvSpPr>
        <p:spPr>
          <a:xfrm>
            <a:off x="7305862" y="1890692"/>
            <a:ext cx="6633544" cy="5670229"/>
          </a:xfrm>
          <a:prstGeom prst="rect">
            <a:avLst/>
          </a:prstGeom>
        </p:spPr>
        <p:txBody>
          <a:bodyPr lIns="130622" tIns="65311" rIns="130622" bIns="65311"/>
          <a:lstStyle>
            <a:lvl1pPr marL="0" marR="0" indent="0" algn="l" defTabSz="653110" rtl="0" eaLnBrk="1" fontAlgn="auto" latinLnBrk="0" hangingPunct="1">
              <a:lnSpc>
                <a:spcPct val="100000"/>
              </a:lnSpc>
              <a:spcBef>
                <a:spcPct val="20000"/>
              </a:spcBef>
              <a:spcAft>
                <a:spcPts val="0"/>
              </a:spcAft>
              <a:buClrTx/>
              <a:buSzTx/>
              <a:buFont typeface="Arial"/>
              <a:buNone/>
              <a:tabLst/>
              <a:defRPr sz="2400" b="0" i="0" baseline="0">
                <a:solidFill>
                  <a:schemeClr val="bg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10" name="Picture Placeholder 9"/>
          <p:cNvSpPr>
            <a:spLocks noGrp="1"/>
          </p:cNvSpPr>
          <p:nvPr>
            <p:ph type="pic" sz="quarter" idx="10"/>
          </p:nvPr>
        </p:nvSpPr>
        <p:spPr>
          <a:xfrm>
            <a:off x="657224" y="649288"/>
            <a:ext cx="6275127" cy="6911975"/>
          </a:xfrm>
          <a:prstGeom prst="rect">
            <a:avLst/>
          </a:prstGeom>
        </p:spPr>
        <p:txBody>
          <a:bodyPr vert="horz"/>
          <a:lstStyle/>
          <a:p>
            <a:r>
              <a:rPr lang="en-US"/>
              <a:t>Click icon to add picture</a:t>
            </a:r>
          </a:p>
        </p:txBody>
      </p:sp>
    </p:spTree>
    <p:extLst>
      <p:ext uri="{BB962C8B-B14F-4D97-AF65-F5344CB8AC3E}">
        <p14:creationId xmlns:p14="http://schemas.microsoft.com/office/powerpoint/2010/main" val="3065525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59BB85-9297-4CEC-8409-600CA35C4748}"/>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66BF2C06-D79F-46F1-88FB-8A8582EFD6E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A96EE73-86EC-4AE5-82EF-3839F167EEAD}"/>
              </a:ext>
            </a:extLst>
          </p:cNvPr>
          <p:cNvSpPr>
            <a:spLocks noGrp="1"/>
          </p:cNvSpPr>
          <p:nvPr>
            <p:ph type="sldNum" sz="quarter" idx="12"/>
          </p:nvPr>
        </p:nvSpPr>
        <p:spPr/>
        <p:txBody>
          <a:bodyPr/>
          <a:lstStyle>
            <a:lvl1pPr>
              <a:defRPr/>
            </a:lvl1pPr>
          </a:lstStyle>
          <a:p>
            <a:fld id="{7492A7EB-2FEA-40FE-ACDA-26117038E093}" type="slidenum">
              <a:rPr lang="en-US" altLang="en-US"/>
              <a:pPr/>
              <a:t>‹#›</a:t>
            </a:fld>
            <a:endParaRPr lang="en-US" altLang="en-US"/>
          </a:p>
        </p:txBody>
      </p:sp>
    </p:spTree>
    <p:extLst>
      <p:ext uri="{BB962C8B-B14F-4D97-AF65-F5344CB8AC3E}">
        <p14:creationId xmlns:p14="http://schemas.microsoft.com/office/powerpoint/2010/main" val="3844228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186537"/>
            <a:ext cx="13167360" cy="150327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8C9AD-85A3-4C44-9921-22A7FF6C5D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84672C-9EAA-4867-ADFB-100071151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5247-E6CD-4D9F-BE03-873F8B9476DA}"/>
              </a:ext>
            </a:extLst>
          </p:cNvPr>
          <p:cNvSpPr>
            <a:spLocks noGrp="1"/>
          </p:cNvSpPr>
          <p:nvPr>
            <p:ph type="sldNum" sz="quarter" idx="12"/>
          </p:nvPr>
        </p:nvSpPr>
        <p:spPr/>
        <p:txBody>
          <a:bodyPr/>
          <a:lstStyle>
            <a:lvl1pPr>
              <a:defRPr/>
            </a:lvl1pPr>
          </a:lstStyle>
          <a:p>
            <a:fld id="{3BC5DDD3-5D2C-4434-A02C-228B2F1A4B63}" type="slidenum">
              <a:rPr lang="en-US" altLang="en-US"/>
              <a:pPr/>
              <a:t>‹#›</a:t>
            </a:fld>
            <a:endParaRPr lang="en-US" altLang="en-US"/>
          </a:p>
        </p:txBody>
      </p:sp>
    </p:spTree>
    <p:extLst>
      <p:ext uri="{BB962C8B-B14F-4D97-AF65-F5344CB8AC3E}">
        <p14:creationId xmlns:p14="http://schemas.microsoft.com/office/powerpoint/2010/main" val="241061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298194"/>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047844" y="1307341"/>
            <a:ext cx="9304983" cy="5880017"/>
          </a:xfrm>
          <a:prstGeom prst="rect">
            <a:avLst/>
          </a:prstGeom>
        </p:spPr>
        <p:txBody>
          <a:bodyPr lIns="130622" tIns="65311" rIns="130622" bIns="65311"/>
          <a:lstStyle>
            <a:lvl1pPr algn="l">
              <a:defRPr sz="4800" b="0" i="0" baseline="0">
                <a:solidFill>
                  <a:schemeClr val="bg1"/>
                </a:solidFill>
                <a:latin typeface="Gotham-Medium"/>
                <a:cs typeface="Gotham-Medium"/>
              </a:defRPr>
            </a:lvl1pPr>
          </a:lstStyle>
          <a:p>
            <a:r>
              <a:rPr lang="en-US" dirty="0"/>
              <a:t>LIST GOES HERE</a:t>
            </a:r>
            <a:br>
              <a:rPr lang="en-US" dirty="0"/>
            </a:br>
            <a:br>
              <a:rPr lang="en-US" dirty="0"/>
            </a:br>
            <a:r>
              <a:rPr lang="en-US" dirty="0"/>
              <a:t>AND HERE</a:t>
            </a:r>
            <a:br>
              <a:rPr lang="en-US" dirty="0"/>
            </a:br>
            <a:br>
              <a:rPr lang="en-US" dirty="0"/>
            </a:br>
            <a:r>
              <a:rPr lang="en-US" dirty="0"/>
              <a:t>AND HERE</a:t>
            </a:r>
            <a:br>
              <a:rPr lang="en-US" dirty="0"/>
            </a:br>
            <a:br>
              <a:rPr lang="en-US" dirty="0"/>
            </a:br>
            <a:r>
              <a:rPr lang="en-US" dirty="0"/>
              <a:t>AND HERE</a:t>
            </a:r>
          </a:p>
        </p:txBody>
      </p:sp>
      <p:sp>
        <p:nvSpPr>
          <p:cNvPr id="5" name="Text Placeholder 4"/>
          <p:cNvSpPr>
            <a:spLocks noGrp="1"/>
          </p:cNvSpPr>
          <p:nvPr>
            <p:ph type="body" sz="quarter" idx="10" hasCustomPrompt="1"/>
          </p:nvPr>
        </p:nvSpPr>
        <p:spPr>
          <a:xfrm>
            <a:off x="1120775" y="1434483"/>
            <a:ext cx="1747838" cy="5752130"/>
          </a:xfrm>
          <a:prstGeom prst="rect">
            <a:avLst/>
          </a:prstGeom>
        </p:spPr>
        <p:txBody>
          <a:bodyPr vert="horz"/>
          <a:lstStyle>
            <a:lvl1pPr marL="0" indent="0" algn="r">
              <a:lnSpc>
                <a:spcPct val="80000"/>
              </a:lnSpc>
              <a:buNone/>
              <a:defRPr sz="4800" b="0" i="0">
                <a:solidFill>
                  <a:srgbClr val="1F2436"/>
                </a:solidFill>
                <a:latin typeface="Gotham-Bold"/>
                <a:cs typeface="Gotham-Bold"/>
              </a:defRPr>
            </a:lvl1pPr>
          </a:lstStyle>
          <a:p>
            <a:pPr lvl="0"/>
            <a:r>
              <a:rPr lang="en-US" dirty="0"/>
              <a:t>1.</a:t>
            </a:r>
          </a:p>
          <a:p>
            <a:pPr lvl="0"/>
            <a:endParaRPr lang="en-US" dirty="0"/>
          </a:p>
          <a:p>
            <a:pPr lvl="0"/>
            <a:r>
              <a:rPr lang="en-US" dirty="0"/>
              <a:t>2.</a:t>
            </a:r>
          </a:p>
          <a:p>
            <a:pPr lvl="0"/>
            <a:endParaRPr lang="en-US" dirty="0"/>
          </a:p>
          <a:p>
            <a:pPr lvl="0"/>
            <a:r>
              <a:rPr lang="en-US" dirty="0"/>
              <a:t>3.</a:t>
            </a:r>
          </a:p>
          <a:p>
            <a:pPr lvl="0"/>
            <a:endParaRPr lang="en-US" dirty="0"/>
          </a:p>
          <a:p>
            <a:pPr lvl="0"/>
            <a:r>
              <a:rPr lang="en-US" dirty="0"/>
              <a:t>4.</a:t>
            </a:r>
          </a:p>
        </p:txBody>
      </p:sp>
    </p:spTree>
    <p:extLst>
      <p:ext uri="{BB962C8B-B14F-4D97-AF65-F5344CB8AC3E}">
        <p14:creationId xmlns:p14="http://schemas.microsoft.com/office/powerpoint/2010/main" val="401820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1F2436"/>
        </a:solid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1097280" y="649849"/>
            <a:ext cx="12435840" cy="1083486"/>
          </a:xfrm>
          <a:prstGeom prst="rect">
            <a:avLst/>
          </a:prstGeom>
        </p:spPr>
        <p:txBody>
          <a:bodyPr lIns="130622" tIns="65311" rIns="130622" bIns="65311"/>
          <a:lstStyle>
            <a:lvl1pPr>
              <a:defRPr sz="4800" b="0" i="0">
                <a:solidFill>
                  <a:schemeClr val="bg1"/>
                </a:solidFill>
                <a:latin typeface="Gotham-Bold"/>
                <a:cs typeface="Gotham-Bold"/>
              </a:defRPr>
            </a:lvl1pPr>
          </a:lstStyle>
          <a:p>
            <a:r>
              <a:rPr lang="en-US" dirty="0"/>
              <a:t>TITLE GOES HERE</a:t>
            </a:r>
          </a:p>
        </p:txBody>
      </p:sp>
      <p:sp>
        <p:nvSpPr>
          <p:cNvPr id="13" name="Subtitle 2"/>
          <p:cNvSpPr>
            <a:spLocks noGrp="1"/>
          </p:cNvSpPr>
          <p:nvPr>
            <p:ph type="subTitle" idx="1" hasCustomPrompt="1"/>
          </p:nvPr>
        </p:nvSpPr>
        <p:spPr>
          <a:xfrm>
            <a:off x="2194560" y="6116320"/>
            <a:ext cx="10241280" cy="2103120"/>
          </a:xfrm>
          <a:prstGeom prst="rect">
            <a:avLst/>
          </a:prstGeom>
        </p:spPr>
        <p:txBody>
          <a:bodyPr lIns="130622" tIns="65311" rIns="130622" bIns="65311"/>
          <a:lstStyle>
            <a:lvl1pPr marL="0" marR="0" indent="0" algn="ctr" defTabSz="653110" rtl="0" eaLnBrk="1" fontAlgn="auto" latinLnBrk="0" hangingPunct="1">
              <a:lnSpc>
                <a:spcPct val="100000"/>
              </a:lnSpc>
              <a:spcBef>
                <a:spcPct val="20000"/>
              </a:spcBef>
              <a:spcAft>
                <a:spcPts val="0"/>
              </a:spcAft>
              <a:buClrTx/>
              <a:buSzTx/>
              <a:buFont typeface="Arial"/>
              <a:buNone/>
              <a:tabLst/>
              <a:defRPr sz="2400" b="0" i="0">
                <a:solidFill>
                  <a:schemeClr val="bg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14" name="Picture Placeholder 7"/>
          <p:cNvSpPr>
            <a:spLocks noGrp="1"/>
          </p:cNvSpPr>
          <p:nvPr>
            <p:ph type="pic" sz="quarter" idx="10"/>
          </p:nvPr>
        </p:nvSpPr>
        <p:spPr>
          <a:xfrm>
            <a:off x="2725422" y="1867817"/>
            <a:ext cx="9301480" cy="4047209"/>
          </a:xfrm>
          <a:prstGeom prst="rect">
            <a:avLst/>
          </a:prstGeom>
        </p:spPr>
        <p:txBody>
          <a:bodyPr vert="horz" lIns="130622" tIns="65311" rIns="130622" bIns="65311"/>
          <a:lstStyle/>
          <a:p>
            <a:r>
              <a:rPr lang="en-US"/>
              <a:t>Click icon to add picture</a:t>
            </a:r>
          </a:p>
        </p:txBody>
      </p:sp>
    </p:spTree>
    <p:extLst>
      <p:ext uri="{BB962C8B-B14F-4D97-AF65-F5344CB8AC3E}">
        <p14:creationId xmlns:p14="http://schemas.microsoft.com/office/powerpoint/2010/main" val="91306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1F2436"/>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305862" y="649849"/>
            <a:ext cx="6633544" cy="1083486"/>
          </a:xfrm>
          <a:prstGeom prst="rect">
            <a:avLst/>
          </a:prstGeom>
        </p:spPr>
        <p:txBody>
          <a:bodyPr lIns="130622" tIns="65311" rIns="130622" bIns="65311"/>
          <a:lstStyle>
            <a:lvl1pPr algn="l">
              <a:defRPr sz="4800" b="0" i="0">
                <a:solidFill>
                  <a:schemeClr val="bg1"/>
                </a:solidFill>
                <a:latin typeface="Gotham-Bold"/>
                <a:cs typeface="Gotham-Bold"/>
              </a:defRPr>
            </a:lvl1pPr>
          </a:lstStyle>
          <a:p>
            <a:r>
              <a:rPr lang="en-US" dirty="0"/>
              <a:t>TITLE GOES HERE</a:t>
            </a:r>
          </a:p>
        </p:txBody>
      </p:sp>
      <p:sp>
        <p:nvSpPr>
          <p:cNvPr id="4" name="Subtitle 2"/>
          <p:cNvSpPr>
            <a:spLocks noGrp="1"/>
          </p:cNvSpPr>
          <p:nvPr>
            <p:ph type="subTitle" idx="1" hasCustomPrompt="1"/>
          </p:nvPr>
        </p:nvSpPr>
        <p:spPr>
          <a:xfrm>
            <a:off x="7305862" y="1890692"/>
            <a:ext cx="6633544" cy="5670229"/>
          </a:xfrm>
          <a:prstGeom prst="rect">
            <a:avLst/>
          </a:prstGeom>
        </p:spPr>
        <p:txBody>
          <a:bodyPr lIns="130622" tIns="65311" rIns="130622" bIns="65311"/>
          <a:lstStyle>
            <a:lvl1pPr marL="0" marR="0" indent="0" algn="l" defTabSz="653110" rtl="0" eaLnBrk="1" fontAlgn="auto" latinLnBrk="0" hangingPunct="1">
              <a:lnSpc>
                <a:spcPct val="100000"/>
              </a:lnSpc>
              <a:spcBef>
                <a:spcPct val="20000"/>
              </a:spcBef>
              <a:spcAft>
                <a:spcPts val="0"/>
              </a:spcAft>
              <a:buClrTx/>
              <a:buSzTx/>
              <a:buFont typeface="Arial"/>
              <a:buNone/>
              <a:tabLst/>
              <a:defRPr sz="2400" b="0" i="0" baseline="0">
                <a:solidFill>
                  <a:schemeClr val="bg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5" name="Picture Placeholder 9"/>
          <p:cNvSpPr>
            <a:spLocks noGrp="1"/>
          </p:cNvSpPr>
          <p:nvPr>
            <p:ph type="pic" sz="quarter" idx="10"/>
          </p:nvPr>
        </p:nvSpPr>
        <p:spPr>
          <a:xfrm>
            <a:off x="657224" y="649288"/>
            <a:ext cx="6275127" cy="6911975"/>
          </a:xfrm>
          <a:prstGeom prst="rect">
            <a:avLst/>
          </a:prstGeom>
        </p:spPr>
        <p:txBody>
          <a:bodyPr vert="horz"/>
          <a:lstStyle/>
          <a:p>
            <a:r>
              <a:rPr lang="en-US"/>
              <a:t>Click icon to add picture</a:t>
            </a:r>
          </a:p>
        </p:txBody>
      </p:sp>
    </p:spTree>
    <p:extLst>
      <p:ext uri="{BB962C8B-B14F-4D97-AF65-F5344CB8AC3E}">
        <p14:creationId xmlns:p14="http://schemas.microsoft.com/office/powerpoint/2010/main" val="414607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1F2436"/>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047844" y="1307341"/>
            <a:ext cx="9304983" cy="5880017"/>
          </a:xfrm>
          <a:prstGeom prst="rect">
            <a:avLst/>
          </a:prstGeom>
        </p:spPr>
        <p:txBody>
          <a:bodyPr lIns="130622" tIns="65311" rIns="130622" bIns="65311"/>
          <a:lstStyle>
            <a:lvl1pPr algn="l">
              <a:defRPr sz="4800" b="0" i="0">
                <a:solidFill>
                  <a:schemeClr val="bg1"/>
                </a:solidFill>
                <a:latin typeface="Gotham-Bold"/>
                <a:cs typeface="Gotham-Bold"/>
              </a:defRPr>
            </a:lvl1pPr>
          </a:lstStyle>
          <a:p>
            <a:r>
              <a:rPr lang="en-US" dirty="0"/>
              <a:t>List goes here</a:t>
            </a:r>
            <a:br>
              <a:rPr lang="en-US" dirty="0"/>
            </a:br>
            <a:br>
              <a:rPr lang="en-US" dirty="0"/>
            </a:br>
            <a:r>
              <a:rPr lang="en-US" dirty="0"/>
              <a:t>and here</a:t>
            </a:r>
            <a:br>
              <a:rPr lang="en-US" dirty="0"/>
            </a:br>
            <a:br>
              <a:rPr lang="en-US" dirty="0"/>
            </a:br>
            <a:r>
              <a:rPr lang="en-US" dirty="0"/>
              <a:t>and here</a:t>
            </a:r>
            <a:br>
              <a:rPr lang="en-US" dirty="0"/>
            </a:br>
            <a:br>
              <a:rPr lang="en-US" dirty="0"/>
            </a:br>
            <a:r>
              <a:rPr lang="en-US" dirty="0"/>
              <a:t>and here</a:t>
            </a:r>
          </a:p>
        </p:txBody>
      </p:sp>
      <p:sp>
        <p:nvSpPr>
          <p:cNvPr id="5" name="Text Placeholder 4"/>
          <p:cNvSpPr>
            <a:spLocks noGrp="1"/>
          </p:cNvSpPr>
          <p:nvPr>
            <p:ph type="body" sz="quarter" idx="10" hasCustomPrompt="1"/>
          </p:nvPr>
        </p:nvSpPr>
        <p:spPr>
          <a:xfrm>
            <a:off x="1120775" y="1434483"/>
            <a:ext cx="1747838" cy="5752130"/>
          </a:xfrm>
          <a:prstGeom prst="rect">
            <a:avLst/>
          </a:prstGeom>
        </p:spPr>
        <p:txBody>
          <a:bodyPr vert="horz"/>
          <a:lstStyle>
            <a:lvl1pPr marL="0" indent="0" algn="r">
              <a:lnSpc>
                <a:spcPct val="80000"/>
              </a:lnSpc>
              <a:buNone/>
              <a:defRPr sz="4800" b="0" i="0">
                <a:solidFill>
                  <a:srgbClr val="E8341C"/>
                </a:solidFill>
                <a:latin typeface="Gotham-Bold"/>
                <a:cs typeface="Gotham-Bold"/>
              </a:defRPr>
            </a:lvl1pPr>
          </a:lstStyle>
          <a:p>
            <a:pPr lvl="0"/>
            <a:r>
              <a:rPr lang="en-US" dirty="0"/>
              <a:t>1.</a:t>
            </a:r>
          </a:p>
          <a:p>
            <a:pPr lvl="0"/>
            <a:endParaRPr lang="en-US" dirty="0"/>
          </a:p>
          <a:p>
            <a:pPr lvl="0"/>
            <a:r>
              <a:rPr lang="en-US" dirty="0"/>
              <a:t>2.</a:t>
            </a:r>
          </a:p>
          <a:p>
            <a:pPr lvl="0"/>
            <a:endParaRPr lang="en-US" dirty="0"/>
          </a:p>
          <a:p>
            <a:pPr lvl="0"/>
            <a:r>
              <a:rPr lang="en-US" dirty="0"/>
              <a:t>3.</a:t>
            </a:r>
          </a:p>
          <a:p>
            <a:pPr lvl="0"/>
            <a:endParaRPr lang="en-US" dirty="0"/>
          </a:p>
          <a:p>
            <a:pPr lvl="0"/>
            <a:r>
              <a:rPr lang="en-US" dirty="0"/>
              <a:t>4.</a:t>
            </a:r>
          </a:p>
        </p:txBody>
      </p:sp>
    </p:spTree>
    <p:extLst>
      <p:ext uri="{BB962C8B-B14F-4D97-AF65-F5344CB8AC3E}">
        <p14:creationId xmlns:p14="http://schemas.microsoft.com/office/powerpoint/2010/main" val="3117022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8341C"/>
        </a:solid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1097280" y="649849"/>
            <a:ext cx="12435840" cy="1083486"/>
          </a:xfrm>
          <a:prstGeom prst="rect">
            <a:avLst/>
          </a:prstGeom>
        </p:spPr>
        <p:txBody>
          <a:bodyPr lIns="130622" tIns="65311" rIns="130622" bIns="65311"/>
          <a:lstStyle>
            <a:lvl1pPr>
              <a:defRPr sz="4800" b="0" i="0">
                <a:solidFill>
                  <a:schemeClr val="bg1"/>
                </a:solidFill>
                <a:latin typeface="Gotham-Bold"/>
                <a:cs typeface="Gotham-Bold"/>
              </a:defRPr>
            </a:lvl1pPr>
          </a:lstStyle>
          <a:p>
            <a:r>
              <a:rPr lang="en-US" dirty="0"/>
              <a:t>TITLE GOES HERE</a:t>
            </a:r>
          </a:p>
        </p:txBody>
      </p:sp>
      <p:sp>
        <p:nvSpPr>
          <p:cNvPr id="13" name="Subtitle 2"/>
          <p:cNvSpPr>
            <a:spLocks noGrp="1"/>
          </p:cNvSpPr>
          <p:nvPr>
            <p:ph type="subTitle" idx="1" hasCustomPrompt="1"/>
          </p:nvPr>
        </p:nvSpPr>
        <p:spPr>
          <a:xfrm>
            <a:off x="2194560" y="6116320"/>
            <a:ext cx="10241280" cy="2103120"/>
          </a:xfrm>
          <a:prstGeom prst="rect">
            <a:avLst/>
          </a:prstGeom>
        </p:spPr>
        <p:txBody>
          <a:bodyPr lIns="130622" tIns="65311" rIns="130622" bIns="65311"/>
          <a:lstStyle>
            <a:lvl1pPr marL="0" marR="0" indent="0" algn="ctr" defTabSz="653110" rtl="0" eaLnBrk="1" fontAlgn="auto" latinLnBrk="0" hangingPunct="1">
              <a:lnSpc>
                <a:spcPct val="100000"/>
              </a:lnSpc>
              <a:spcBef>
                <a:spcPct val="20000"/>
              </a:spcBef>
              <a:spcAft>
                <a:spcPts val="0"/>
              </a:spcAft>
              <a:buClrTx/>
              <a:buSzTx/>
              <a:buFont typeface="Arial"/>
              <a:buNone/>
              <a:tabLst/>
              <a:defRPr sz="2400" b="0" i="0">
                <a:solidFill>
                  <a:schemeClr val="bg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14" name="Picture Placeholder 7"/>
          <p:cNvSpPr>
            <a:spLocks noGrp="1"/>
          </p:cNvSpPr>
          <p:nvPr>
            <p:ph type="pic" sz="quarter" idx="10"/>
          </p:nvPr>
        </p:nvSpPr>
        <p:spPr>
          <a:xfrm>
            <a:off x="2725422" y="1867817"/>
            <a:ext cx="9301480" cy="4047209"/>
          </a:xfrm>
          <a:prstGeom prst="rect">
            <a:avLst/>
          </a:prstGeom>
        </p:spPr>
        <p:txBody>
          <a:bodyPr vert="horz" lIns="130622" tIns="65311" rIns="130622" bIns="65311"/>
          <a:lstStyle/>
          <a:p>
            <a:r>
              <a:rPr lang="en-US"/>
              <a:t>Click icon to add picture</a:t>
            </a:r>
          </a:p>
        </p:txBody>
      </p:sp>
    </p:spTree>
    <p:extLst>
      <p:ext uri="{BB962C8B-B14F-4D97-AF65-F5344CB8AC3E}">
        <p14:creationId xmlns:p14="http://schemas.microsoft.com/office/powerpoint/2010/main" val="2563504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E8341C"/>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305862" y="649849"/>
            <a:ext cx="6633544" cy="1083486"/>
          </a:xfrm>
          <a:prstGeom prst="rect">
            <a:avLst/>
          </a:prstGeom>
        </p:spPr>
        <p:txBody>
          <a:bodyPr lIns="130622" tIns="65311" rIns="130622" bIns="65311"/>
          <a:lstStyle>
            <a:lvl1pPr algn="l">
              <a:defRPr sz="4800" b="0" i="0">
                <a:solidFill>
                  <a:schemeClr val="bg1"/>
                </a:solidFill>
                <a:latin typeface="Gotham-Bold"/>
                <a:cs typeface="Gotham-Bold"/>
              </a:defRPr>
            </a:lvl1pPr>
          </a:lstStyle>
          <a:p>
            <a:r>
              <a:rPr lang="en-US" dirty="0"/>
              <a:t>TITLE GOES HERE</a:t>
            </a:r>
          </a:p>
        </p:txBody>
      </p:sp>
      <p:sp>
        <p:nvSpPr>
          <p:cNvPr id="4" name="Subtitle 2"/>
          <p:cNvSpPr>
            <a:spLocks noGrp="1"/>
          </p:cNvSpPr>
          <p:nvPr>
            <p:ph type="subTitle" idx="1" hasCustomPrompt="1"/>
          </p:nvPr>
        </p:nvSpPr>
        <p:spPr>
          <a:xfrm>
            <a:off x="7305862" y="1890692"/>
            <a:ext cx="6633544" cy="5670229"/>
          </a:xfrm>
          <a:prstGeom prst="rect">
            <a:avLst/>
          </a:prstGeom>
        </p:spPr>
        <p:txBody>
          <a:bodyPr lIns="130622" tIns="65311" rIns="130622" bIns="65311"/>
          <a:lstStyle>
            <a:lvl1pPr marL="0" marR="0" indent="0" algn="l" defTabSz="653110" rtl="0" eaLnBrk="1" fontAlgn="auto" latinLnBrk="0" hangingPunct="1">
              <a:lnSpc>
                <a:spcPct val="100000"/>
              </a:lnSpc>
              <a:spcBef>
                <a:spcPct val="20000"/>
              </a:spcBef>
              <a:spcAft>
                <a:spcPts val="0"/>
              </a:spcAft>
              <a:buClrTx/>
              <a:buSzTx/>
              <a:buFont typeface="Arial"/>
              <a:buNone/>
              <a:tabLst/>
              <a:defRPr sz="2400" b="0" i="0" baseline="0">
                <a:solidFill>
                  <a:schemeClr val="bg1"/>
                </a:solidFill>
                <a:latin typeface="Gotham-Book"/>
                <a:cs typeface="Gotham-Book"/>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Text goes here</a:t>
            </a:r>
          </a:p>
          <a:p>
            <a:endParaRPr lang="en-US" dirty="0"/>
          </a:p>
        </p:txBody>
      </p:sp>
      <p:sp>
        <p:nvSpPr>
          <p:cNvPr id="5" name="Picture Placeholder 9"/>
          <p:cNvSpPr>
            <a:spLocks noGrp="1"/>
          </p:cNvSpPr>
          <p:nvPr>
            <p:ph type="pic" sz="quarter" idx="10"/>
          </p:nvPr>
        </p:nvSpPr>
        <p:spPr>
          <a:xfrm>
            <a:off x="657224" y="649288"/>
            <a:ext cx="6275127" cy="6911975"/>
          </a:xfrm>
          <a:prstGeom prst="rect">
            <a:avLst/>
          </a:prstGeom>
        </p:spPr>
        <p:txBody>
          <a:bodyPr vert="horz"/>
          <a:lstStyle/>
          <a:p>
            <a:r>
              <a:rPr lang="en-US"/>
              <a:t>Click icon to add picture</a:t>
            </a:r>
          </a:p>
        </p:txBody>
      </p:sp>
    </p:spTree>
    <p:extLst>
      <p:ext uri="{BB962C8B-B14F-4D97-AF65-F5344CB8AC3E}">
        <p14:creationId xmlns:p14="http://schemas.microsoft.com/office/powerpoint/2010/main" val="710934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2.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4.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5.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59549"/>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51" r:id="rId3"/>
    <p:sldLayoutId id="2147483660" r:id="rId4"/>
    <p:sldLayoutId id="2147483650" r:id="rId5"/>
    <p:sldLayoutId id="2147483661" r:id="rId6"/>
    <p:sldLayoutId id="2147483662" r:id="rId7"/>
    <p:sldLayoutId id="2147483652" r:id="rId8"/>
    <p:sldLayoutId id="2147483663" r:id="rId9"/>
    <p:sldLayoutId id="2147483664" r:id="rId10"/>
    <p:sldLayoutId id="2147483653" r:id="rId11"/>
    <p:sldLayoutId id="2147483665" r:id="rId12"/>
    <p:sldLayoutId id="2147483666" r:id="rId13"/>
    <p:sldLayoutId id="2147483654" r:id="rId14"/>
    <p:sldLayoutId id="2147483667" r:id="rId15"/>
    <p:sldLayoutId id="2147483668" r:id="rId16"/>
    <p:sldLayoutId id="2147483670" r:id="rId17"/>
    <p:sldLayoutId id="2147483671" r:id="rId18"/>
    <p:sldLayoutId id="2147483672" r:id="rId19"/>
    <p:sldLayoutId id="2147483673" r:id="rId20"/>
  </p:sldLayoutIdLst>
  <p:txStyles>
    <p:titleStyle>
      <a:lvl1pPr algn="ctr" defTabSz="65311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64"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66"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9"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69"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71"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73"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75"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77"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7"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2"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52"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54"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56"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58"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60"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379C62-B7CD-49FA-897F-5B92F8E666B2}"/>
              </a:ext>
            </a:extLst>
          </p:cNvPr>
          <p:cNvSpPr/>
          <p:nvPr/>
        </p:nvSpPr>
        <p:spPr bwMode="invGray">
          <a:xfrm>
            <a:off x="0" y="1724026"/>
            <a:ext cx="14630400" cy="5334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BE21FA-CF85-4612-AEFA-4C2CC013A8E0}"/>
              </a:ext>
            </a:extLst>
          </p:cNvPr>
          <p:cNvSpPr/>
          <p:nvPr/>
        </p:nvSpPr>
        <p:spPr bwMode="ltGray">
          <a:xfrm>
            <a:off x="0" y="0"/>
            <a:ext cx="14630400" cy="1720216"/>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a:extLst>
              <a:ext uri="{FF2B5EF4-FFF2-40B4-BE49-F238E27FC236}">
                <a16:creationId xmlns:a16="http://schemas.microsoft.com/office/drawing/2014/main" id="{347F3B8E-C1BF-4C3D-B2CA-4A23BE224F4B}"/>
              </a:ext>
            </a:extLst>
          </p:cNvPr>
          <p:cNvSpPr>
            <a:spLocks noGrp="1"/>
          </p:cNvSpPr>
          <p:nvPr>
            <p:ph type="title"/>
          </p:nvPr>
        </p:nvSpPr>
        <p:spPr>
          <a:xfrm>
            <a:off x="731520" y="182880"/>
            <a:ext cx="13167360" cy="150114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156EF40B-0913-4922-847C-2C0A84E84867}"/>
              </a:ext>
            </a:extLst>
          </p:cNvPr>
          <p:cNvSpPr>
            <a:spLocks noGrp="1"/>
          </p:cNvSpPr>
          <p:nvPr>
            <p:ph type="body" idx="1"/>
          </p:nvPr>
        </p:nvSpPr>
        <p:spPr bwMode="auto">
          <a:xfrm>
            <a:off x="731520" y="2129791"/>
            <a:ext cx="13167360" cy="555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D74A-FD5A-493D-9B29-A661598DAC49}"/>
              </a:ext>
            </a:extLst>
          </p:cNvPr>
          <p:cNvSpPr>
            <a:spLocks noGrp="1"/>
          </p:cNvSpPr>
          <p:nvPr>
            <p:ph type="dt" sz="half" idx="2"/>
          </p:nvPr>
        </p:nvSpPr>
        <p:spPr>
          <a:xfrm>
            <a:off x="731520" y="7772400"/>
            <a:ext cx="3413760" cy="329566"/>
          </a:xfrm>
          <a:prstGeom prst="rect">
            <a:avLst/>
          </a:prstGeom>
        </p:spPr>
        <p:txBody>
          <a:bodyPr vert="horz" lIns="109728"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5" name="Footer Placeholder 4">
            <a:extLst>
              <a:ext uri="{FF2B5EF4-FFF2-40B4-BE49-F238E27FC236}">
                <a16:creationId xmlns:a16="http://schemas.microsoft.com/office/drawing/2014/main" id="{8792EFFA-C85C-4DA9-B330-C73D28FBBEAB}"/>
              </a:ext>
            </a:extLst>
          </p:cNvPr>
          <p:cNvSpPr>
            <a:spLocks noGrp="1"/>
          </p:cNvSpPr>
          <p:nvPr>
            <p:ph type="ftr" sz="quarter" idx="3"/>
          </p:nvPr>
        </p:nvSpPr>
        <p:spPr>
          <a:xfrm>
            <a:off x="4224022" y="7772400"/>
            <a:ext cx="8813800" cy="329566"/>
          </a:xfrm>
          <a:prstGeom prst="rect">
            <a:avLst/>
          </a:prstGeom>
        </p:spPr>
        <p:txBody>
          <a:bodyPr vert="horz" lIns="45720" rIns="45720" bIns="0" rtlCol="0" anchor="b"/>
          <a:lstStyle>
            <a:lvl1pPr algn="l" eaLnBrk="1" latinLnBrk="0" hangingPunct="1">
              <a:defRPr kumimoji="0" sz="1440">
                <a:solidFill>
                  <a:schemeClr val="tx1">
                    <a:tint val="95000"/>
                  </a:schemeClr>
                </a:solidFill>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774D5C4C-F1A0-4291-B0DC-37D494FF6998}"/>
              </a:ext>
            </a:extLst>
          </p:cNvPr>
          <p:cNvSpPr>
            <a:spLocks noGrp="1"/>
          </p:cNvSpPr>
          <p:nvPr>
            <p:ph type="sldNum" sz="quarter" idx="4"/>
          </p:nvPr>
        </p:nvSpPr>
        <p:spPr>
          <a:xfrm>
            <a:off x="13126721" y="7772400"/>
            <a:ext cx="1173480" cy="329566"/>
          </a:xfrm>
          <a:prstGeom prst="rect">
            <a:avLst/>
          </a:prstGeom>
        </p:spPr>
        <p:txBody>
          <a:bodyPr vert="horz" wrap="square" lIns="91440" tIns="45720" rIns="91440" bIns="0" numCol="1" anchor="b" anchorCtr="0" compatLnSpc="1">
            <a:prstTxWarp prst="textNoShape">
              <a:avLst/>
            </a:prstTxWarp>
          </a:bodyPr>
          <a:lstStyle>
            <a:lvl1pPr algn="r">
              <a:defRPr sz="1440">
                <a:solidFill>
                  <a:srgbClr val="3F3F3F"/>
                </a:solidFill>
              </a:defRPr>
            </a:lvl1pPr>
          </a:lstStyle>
          <a:p>
            <a:fld id="{F2A3C247-1946-4BCE-A105-703D7033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62" r:id="rId1"/>
  </p:sldLayoutIdLst>
  <p:txStyles>
    <p:titleStyle>
      <a:lvl1pPr algn="l" rtl="0" eaLnBrk="0" fontAlgn="base" hangingPunct="0">
        <a:spcBef>
          <a:spcPct val="0"/>
        </a:spcBef>
        <a:spcAft>
          <a:spcPct val="0"/>
        </a:spcAft>
        <a:defRPr sz="4500" b="1" kern="1200">
          <a:solidFill>
            <a:srgbClr val="DDDDDD"/>
          </a:solidFill>
          <a:latin typeface="+mj-lt"/>
          <a:ea typeface="+mj-ea"/>
          <a:cs typeface="+mj-cs"/>
        </a:defRPr>
      </a:lvl1pPr>
      <a:lvl2pPr algn="l" rtl="0" eaLnBrk="0" fontAlgn="base" hangingPunct="0">
        <a:spcBef>
          <a:spcPct val="0"/>
        </a:spcBef>
        <a:spcAft>
          <a:spcPct val="0"/>
        </a:spcAft>
        <a:defRPr sz="4500" b="1">
          <a:solidFill>
            <a:srgbClr val="DDDDDD"/>
          </a:solidFill>
          <a:latin typeface="Corbel" pitchFamily="34" charset="0"/>
        </a:defRPr>
      </a:lvl2pPr>
      <a:lvl3pPr algn="l" rtl="0" eaLnBrk="0" fontAlgn="base" hangingPunct="0">
        <a:spcBef>
          <a:spcPct val="0"/>
        </a:spcBef>
        <a:spcAft>
          <a:spcPct val="0"/>
        </a:spcAft>
        <a:defRPr sz="4500" b="1">
          <a:solidFill>
            <a:srgbClr val="DDDDDD"/>
          </a:solidFill>
          <a:latin typeface="Corbel" pitchFamily="34" charset="0"/>
        </a:defRPr>
      </a:lvl3pPr>
      <a:lvl4pPr algn="l" rtl="0" eaLnBrk="0" fontAlgn="base" hangingPunct="0">
        <a:spcBef>
          <a:spcPct val="0"/>
        </a:spcBef>
        <a:spcAft>
          <a:spcPct val="0"/>
        </a:spcAft>
        <a:defRPr sz="4500" b="1">
          <a:solidFill>
            <a:srgbClr val="DDDDDD"/>
          </a:solidFill>
          <a:latin typeface="Corbel" pitchFamily="34" charset="0"/>
        </a:defRPr>
      </a:lvl4pPr>
      <a:lvl5pPr algn="l" rtl="0" eaLnBrk="0" fontAlgn="base" hangingPunct="0">
        <a:spcBef>
          <a:spcPct val="0"/>
        </a:spcBef>
        <a:spcAft>
          <a:spcPct val="0"/>
        </a:spcAft>
        <a:defRPr sz="4500" b="1">
          <a:solidFill>
            <a:srgbClr val="DDDDDD"/>
          </a:solidFill>
          <a:latin typeface="Corbel" pitchFamily="34" charset="0"/>
        </a:defRPr>
      </a:lvl5pPr>
      <a:lvl6pPr marL="457200" algn="l" rtl="0" fontAlgn="base">
        <a:spcBef>
          <a:spcPct val="0"/>
        </a:spcBef>
        <a:spcAft>
          <a:spcPct val="0"/>
        </a:spcAft>
        <a:defRPr sz="4500" b="1">
          <a:solidFill>
            <a:srgbClr val="DDDDDD"/>
          </a:solidFill>
          <a:latin typeface="Corbel" pitchFamily="34" charset="0"/>
        </a:defRPr>
      </a:lvl6pPr>
      <a:lvl7pPr marL="914400" algn="l" rtl="0" fontAlgn="base">
        <a:spcBef>
          <a:spcPct val="0"/>
        </a:spcBef>
        <a:spcAft>
          <a:spcPct val="0"/>
        </a:spcAft>
        <a:defRPr sz="4500" b="1">
          <a:solidFill>
            <a:srgbClr val="DDDDDD"/>
          </a:solidFill>
          <a:latin typeface="Corbel" pitchFamily="34" charset="0"/>
        </a:defRPr>
      </a:lvl7pPr>
      <a:lvl8pPr marL="1371600" algn="l" rtl="0" fontAlgn="base">
        <a:spcBef>
          <a:spcPct val="0"/>
        </a:spcBef>
        <a:spcAft>
          <a:spcPct val="0"/>
        </a:spcAft>
        <a:defRPr sz="4500" b="1">
          <a:solidFill>
            <a:srgbClr val="DDDDDD"/>
          </a:solidFill>
          <a:latin typeface="Corbel" pitchFamily="34" charset="0"/>
        </a:defRPr>
      </a:lvl8pPr>
      <a:lvl9pPr marL="1828800" algn="l" rtl="0" fontAlgn="base">
        <a:spcBef>
          <a:spcPct val="0"/>
        </a:spcBef>
        <a:spcAft>
          <a:spcPct val="0"/>
        </a:spcAft>
        <a:defRPr sz="4500" b="1">
          <a:solidFill>
            <a:srgbClr val="DDDDDD"/>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69696"/>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8080"/>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5F5F5F"/>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hemeOverride" Target="../theme/themeOverride3.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www.listoscalifornia.org/" TargetMode="Externa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cfilc.org/members/meet-members.php"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https://ia.cpuc.ca.gov/firemap/" TargetMode="External"/><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cfilc.org/find-ilc/"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2436"/>
        </a:solidFill>
        <a:effectLst/>
      </p:bgPr>
    </p:bg>
    <p:spTree>
      <p:nvGrpSpPr>
        <p:cNvPr id="1" name="Shape 266"/>
        <p:cNvGrpSpPr/>
        <p:nvPr/>
      </p:nvGrpSpPr>
      <p:grpSpPr>
        <a:xfrm>
          <a:off x="0" y="0"/>
          <a:ext cx="0" cy="0"/>
          <a:chOff x="0" y="0"/>
          <a:chExt cx="0" cy="0"/>
        </a:xfrm>
      </p:grpSpPr>
      <p:sp>
        <p:nvSpPr>
          <p:cNvPr id="267" name="Google Shape;267;p55"/>
          <p:cNvSpPr txBox="1">
            <a:spLocks noGrp="1"/>
          </p:cNvSpPr>
          <p:nvPr>
            <p:ph type="ctrTitle"/>
          </p:nvPr>
        </p:nvSpPr>
        <p:spPr>
          <a:xfrm>
            <a:off x="1097280" y="1353525"/>
            <a:ext cx="12435840" cy="2984640"/>
          </a:xfrm>
          <a:prstGeom prst="rect">
            <a:avLst/>
          </a:prstGeom>
          <a:noFill/>
          <a:ln>
            <a:noFill/>
          </a:ln>
        </p:spPr>
        <p:txBody>
          <a:bodyPr spcFirstLastPara="1" wrap="square" lIns="130600" tIns="65320" rIns="130600" bIns="65320" anchor="t" anchorCtr="0">
            <a:noAutofit/>
          </a:bodyPr>
          <a:lstStyle/>
          <a:p>
            <a:r>
              <a:rPr lang="en-US" dirty="0">
                <a:latin typeface="Gotham" panose="02000504050000020004" pitchFamily="2" charset="0"/>
              </a:rPr>
              <a:t>ADA National Network Learning Session: Using the California Power Safety Power Outages for Inclusive Emergency Planning</a:t>
            </a:r>
            <a:br>
              <a:rPr lang="en-US" dirty="0">
                <a:latin typeface="Gotham" panose="02000504050000020004" pitchFamily="2" charset="0"/>
              </a:rPr>
            </a:br>
            <a:br>
              <a:rPr lang="en-US" dirty="0">
                <a:latin typeface="Gotham" panose="02000504050000020004" pitchFamily="2" charset="0"/>
              </a:rPr>
            </a:br>
            <a:r>
              <a:rPr lang="en-US" dirty="0">
                <a:latin typeface="Gotham" panose="02000504050000020004" pitchFamily="2" charset="0"/>
              </a:rPr>
              <a:t>May 14th, 2020</a:t>
            </a:r>
            <a:br>
              <a:rPr lang="en" dirty="0">
                <a:latin typeface="Gotham" panose="02000504050000020004" pitchFamily="2" charset="0"/>
                <a:ea typeface="Verdana"/>
                <a:cs typeface="Verdana"/>
                <a:sym typeface="Verdana"/>
              </a:rPr>
            </a:br>
            <a:br>
              <a:rPr lang="en" dirty="0">
                <a:latin typeface="Gotham" panose="02000504050000020004" pitchFamily="2" charset="0"/>
                <a:ea typeface="Verdana"/>
                <a:cs typeface="Verdana"/>
                <a:sym typeface="Verdana"/>
              </a:rPr>
            </a:br>
            <a:br>
              <a:rPr lang="en" dirty="0">
                <a:latin typeface="Gotham" panose="02000504050000020004" pitchFamily="2" charset="0"/>
                <a:ea typeface="Verdana"/>
                <a:cs typeface="Verdana"/>
                <a:sym typeface="Verdana"/>
              </a:rPr>
            </a:br>
            <a:endParaRPr dirty="0">
              <a:latin typeface="Gotham" panose="02000504050000020004" pitchFamily="2" charset="0"/>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6D0902-A87E-45A7-B8A1-4947FF144046}"/>
              </a:ext>
            </a:extLst>
          </p:cNvPr>
          <p:cNvSpPr>
            <a:spLocks noGrp="1"/>
          </p:cNvSpPr>
          <p:nvPr>
            <p:ph type="ctrTitle"/>
          </p:nvPr>
        </p:nvSpPr>
        <p:spPr>
          <a:xfrm>
            <a:off x="1097280" y="649849"/>
            <a:ext cx="12435840" cy="1083486"/>
          </a:xfrm>
        </p:spPr>
        <p:txBody>
          <a:bodyPr/>
          <a:lstStyle/>
          <a:p>
            <a:r>
              <a:rPr lang="en-US" dirty="0"/>
              <a:t>STORIES FROM THE COMMUNITY</a:t>
            </a:r>
          </a:p>
        </p:txBody>
      </p:sp>
      <p:sp>
        <p:nvSpPr>
          <p:cNvPr id="6" name="Subtitle 5">
            <a:extLst>
              <a:ext uri="{FF2B5EF4-FFF2-40B4-BE49-F238E27FC236}">
                <a16:creationId xmlns:a16="http://schemas.microsoft.com/office/drawing/2014/main" id="{3F0D6253-0213-492F-9681-EEAB8E7DDFAE}"/>
              </a:ext>
            </a:extLst>
          </p:cNvPr>
          <p:cNvSpPr>
            <a:spLocks noGrp="1"/>
          </p:cNvSpPr>
          <p:nvPr>
            <p:ph type="subTitle" idx="1"/>
          </p:nvPr>
        </p:nvSpPr>
        <p:spPr/>
        <p:txBody>
          <a:bodyPr/>
          <a:lstStyle/>
          <a:p>
            <a:r>
              <a:rPr lang="en-US" sz="2800" dirty="0"/>
              <a:t>Individuals dependent on power for medical devices or assistive technology. </a:t>
            </a:r>
          </a:p>
        </p:txBody>
      </p:sp>
      <p:pic>
        <p:nvPicPr>
          <p:cNvPr id="9" name="Picture 8" descr="Picture of an older woman with a wheeled walker holding the hand of a young child outside in the grass with trees. ">
            <a:extLst>
              <a:ext uri="{FF2B5EF4-FFF2-40B4-BE49-F238E27FC236}">
                <a16:creationId xmlns:a16="http://schemas.microsoft.com/office/drawing/2014/main" id="{F849877A-BC4D-427A-93E2-51849C55D16F}"/>
              </a:ext>
            </a:extLst>
          </p:cNvPr>
          <p:cNvPicPr>
            <a:picLocks noChangeAspect="1"/>
          </p:cNvPicPr>
          <p:nvPr/>
        </p:nvPicPr>
        <p:blipFill>
          <a:blip r:embed="rId3">
            <a:grayscl/>
          </a:blip>
          <a:stretch>
            <a:fillRect/>
          </a:stretch>
        </p:blipFill>
        <p:spPr>
          <a:xfrm>
            <a:off x="4285264" y="2016968"/>
            <a:ext cx="5725010" cy="3815719"/>
          </a:xfrm>
          <a:prstGeom prst="rect">
            <a:avLst/>
          </a:prstGeom>
        </p:spPr>
      </p:pic>
    </p:spTree>
    <p:extLst>
      <p:ext uri="{BB962C8B-B14F-4D97-AF65-F5344CB8AC3E}">
        <p14:creationId xmlns:p14="http://schemas.microsoft.com/office/powerpoint/2010/main" val="223311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F5CAE-58DA-4239-92E9-744AAD0A259C}"/>
              </a:ext>
            </a:extLst>
          </p:cNvPr>
          <p:cNvSpPr txBox="1"/>
          <p:nvPr/>
        </p:nvSpPr>
        <p:spPr>
          <a:xfrm>
            <a:off x="577515" y="2493469"/>
            <a:ext cx="13667873" cy="5262979"/>
          </a:xfrm>
          <a:prstGeom prst="rect">
            <a:avLst/>
          </a:prstGeom>
          <a:noFill/>
        </p:spPr>
        <p:txBody>
          <a:bodyPr wrap="square" rtlCol="0">
            <a:spAutoFit/>
          </a:bodyPr>
          <a:lstStyle/>
          <a:p>
            <a:r>
              <a:rPr lang="en-US" sz="2400" dirty="0">
                <a:solidFill>
                  <a:schemeClr val="bg1"/>
                </a:solidFill>
                <a:latin typeface="Gotham" panose="02000504050000020004" pitchFamily="2" charset="0"/>
              </a:rPr>
              <a:t>Serving Nevada, Sierra, Yuba, Sutter, and Colusa</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Received 198 incoming calls</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80 individuals were served, batteries, hotels, gasoline</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Made 18 hotel arrangements for a total of 67 nights</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Transported 6 individuals to hotels</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Provided 24 people with gasoline for generators</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Distributed 49 back-up battery charging stations</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Charged 26 devices at FREED’s Charging Station - 9 people with multiple devices or returning consumers</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Hotspot purchased in order to continue working while power was out</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FREED staff incurred 24.4 overtime hours</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Designated staff for: (1) intake; (2) hotel and transportation; (3) battery distribution; volunteers for moving and dropping off batteries</a:t>
            </a:r>
          </a:p>
          <a:p>
            <a:pPr marL="342900" indent="-342900">
              <a:buFont typeface="Arial" panose="020B0604020202020204" pitchFamily="34" charset="0"/>
              <a:buChar char="•"/>
            </a:pPr>
            <a:r>
              <a:rPr lang="en-US" sz="2400" dirty="0">
                <a:solidFill>
                  <a:schemeClr val="bg1"/>
                </a:solidFill>
                <a:latin typeface="Gotham" panose="02000504050000020004" pitchFamily="2" charset="0"/>
              </a:rPr>
              <a:t>Follow-up and home visits performed</a:t>
            </a:r>
          </a:p>
        </p:txBody>
      </p:sp>
      <p:sp>
        <p:nvSpPr>
          <p:cNvPr id="3" name="TextBox 2">
            <a:extLst>
              <a:ext uri="{FF2B5EF4-FFF2-40B4-BE49-F238E27FC236}">
                <a16:creationId xmlns:a16="http://schemas.microsoft.com/office/drawing/2014/main" id="{B11A81A6-6E44-4C6E-9B4C-AEC0CA46D2A1}"/>
              </a:ext>
            </a:extLst>
          </p:cNvPr>
          <p:cNvSpPr txBox="1"/>
          <p:nvPr/>
        </p:nvSpPr>
        <p:spPr>
          <a:xfrm>
            <a:off x="445168" y="380546"/>
            <a:ext cx="13932569" cy="1754326"/>
          </a:xfrm>
          <a:prstGeom prst="rect">
            <a:avLst/>
          </a:prstGeom>
          <a:noFill/>
        </p:spPr>
        <p:txBody>
          <a:bodyPr wrap="square" rtlCol="0">
            <a:spAutoFit/>
          </a:bodyPr>
          <a:lstStyle/>
          <a:p>
            <a:r>
              <a:rPr lang="en-US" sz="5400" b="1" dirty="0">
                <a:solidFill>
                  <a:schemeClr val="bg1"/>
                </a:solidFill>
                <a:latin typeface="Gotham" panose="02000504050000020004" pitchFamily="2" charset="0"/>
              </a:rPr>
              <a:t>FREED PSPS RELIEF EFFORT SNAPSHOT</a:t>
            </a:r>
          </a:p>
        </p:txBody>
      </p:sp>
    </p:spTree>
    <p:extLst>
      <p:ext uri="{BB962C8B-B14F-4D97-AF65-F5344CB8AC3E}">
        <p14:creationId xmlns:p14="http://schemas.microsoft.com/office/powerpoint/2010/main" val="2647217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F24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A3D-B750-49D0-A7E3-013061FB9B24}"/>
              </a:ext>
            </a:extLst>
          </p:cNvPr>
          <p:cNvSpPr>
            <a:spLocks noGrp="1"/>
          </p:cNvSpPr>
          <p:nvPr>
            <p:ph type="ctrTitle"/>
          </p:nvPr>
        </p:nvSpPr>
        <p:spPr>
          <a:xfrm>
            <a:off x="1097280" y="649848"/>
            <a:ext cx="12435840" cy="1769501"/>
          </a:xfrm>
        </p:spPr>
        <p:txBody>
          <a:bodyPr/>
          <a:lstStyle/>
          <a:p>
            <a:r>
              <a:rPr lang="en-US" dirty="0">
                <a:solidFill>
                  <a:schemeClr val="bg1"/>
                </a:solidFill>
              </a:rPr>
              <a:t>GOAL ZERO Yeti 3000 Lithium Portable Power Station with Wi-Fi</a:t>
            </a:r>
          </a:p>
        </p:txBody>
      </p:sp>
      <p:pic>
        <p:nvPicPr>
          <p:cNvPr id="1026" name="Picture 2" descr="Picture of a Goal Zero Yeti 3000 lithium portable power charging station. ">
            <a:extLst>
              <a:ext uri="{FF2B5EF4-FFF2-40B4-BE49-F238E27FC236}">
                <a16:creationId xmlns:a16="http://schemas.microsoft.com/office/drawing/2014/main" id="{5DE6FB8F-80A2-4328-99C4-EA488065D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264795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5CD8F9-D378-4F58-816D-429D3F64BD73}"/>
              </a:ext>
            </a:extLst>
          </p:cNvPr>
          <p:cNvSpPr txBox="1"/>
          <p:nvPr/>
        </p:nvSpPr>
        <p:spPr>
          <a:xfrm>
            <a:off x="6648450" y="2533650"/>
            <a:ext cx="7334250" cy="5693866"/>
          </a:xfrm>
          <a:prstGeom prst="rect">
            <a:avLst/>
          </a:prstGeom>
          <a:noFill/>
        </p:spPr>
        <p:txBody>
          <a:bodyPr wrap="square" rtlCol="0">
            <a:spAutoFit/>
          </a:bodyPr>
          <a:lstStyle/>
          <a:p>
            <a:pPr marL="457200" indent="-457200">
              <a:buFont typeface="Arial" panose="020B0604020202020204" pitchFamily="34" charset="0"/>
              <a:buChar char="•"/>
            </a:pPr>
            <a:r>
              <a:rPr lang="en-US" dirty="0">
                <a:solidFill>
                  <a:schemeClr val="bg1"/>
                </a:solidFill>
                <a:latin typeface="Gotham" panose="02000504050000020004" pitchFamily="2" charset="0"/>
              </a:rPr>
              <a:t>Works well for c-pap, bi-pap, part-time minimal oxygen, charging wheelchairs</a:t>
            </a:r>
          </a:p>
          <a:p>
            <a:pPr marL="457200" indent="-457200">
              <a:buFont typeface="Arial" panose="020B0604020202020204" pitchFamily="34" charset="0"/>
              <a:buChar char="•"/>
            </a:pPr>
            <a:r>
              <a:rPr lang="en-US" dirty="0">
                <a:solidFill>
                  <a:schemeClr val="bg1"/>
                </a:solidFill>
                <a:latin typeface="Gotham" panose="02000504050000020004" pitchFamily="2" charset="0"/>
              </a:rPr>
              <a:t>Most people (unless only using for c-pap or bi-pap) required daytime charging at a CRC or other location</a:t>
            </a:r>
          </a:p>
          <a:p>
            <a:pPr marL="457200" indent="-457200">
              <a:buFont typeface="Arial" panose="020B0604020202020204" pitchFamily="34" charset="0"/>
              <a:buChar char="•"/>
            </a:pPr>
            <a:r>
              <a:rPr lang="en-US" dirty="0">
                <a:solidFill>
                  <a:schemeClr val="bg1"/>
                </a:solidFill>
                <a:latin typeface="Gotham" panose="02000504050000020004" pitchFamily="2" charset="0"/>
              </a:rPr>
              <a:t>For some it worked well WITH a generator back-up system</a:t>
            </a:r>
          </a:p>
          <a:p>
            <a:pPr marL="457200" indent="-457200">
              <a:buFont typeface="Arial" panose="020B0604020202020204" pitchFamily="34" charset="0"/>
              <a:buChar char="•"/>
            </a:pPr>
            <a:r>
              <a:rPr lang="en-US" dirty="0">
                <a:solidFill>
                  <a:schemeClr val="bg1"/>
                </a:solidFill>
                <a:latin typeface="Gotham" panose="02000504050000020004" pitchFamily="2" charset="0"/>
              </a:rPr>
              <a:t>It requires a certain comfort level with technology – or support for troubleshooting.</a:t>
            </a:r>
          </a:p>
          <a:p>
            <a:pPr marL="457200" indent="-457200">
              <a:buFont typeface="Arial" panose="020B0604020202020204" pitchFamily="34" charset="0"/>
              <a:buChar char="•"/>
            </a:pPr>
            <a:r>
              <a:rPr lang="en-US" dirty="0">
                <a:solidFill>
                  <a:schemeClr val="bg1"/>
                </a:solidFill>
                <a:latin typeface="Gotham" panose="02000504050000020004" pitchFamily="2" charset="0"/>
              </a:rPr>
              <a:t>Can take up to 25 hours to receive a full recharge</a:t>
            </a:r>
          </a:p>
          <a:p>
            <a:pPr marL="457200" indent="-457200">
              <a:buFont typeface="Arial" panose="020B0604020202020204" pitchFamily="34" charset="0"/>
              <a:buChar char="•"/>
            </a:pPr>
            <a:endParaRPr lang="en-US" dirty="0">
              <a:latin typeface="Gotham" panose="02000504050000020004" pitchFamily="2" charset="0"/>
            </a:endParaRPr>
          </a:p>
          <a:p>
            <a:pPr marL="457200" indent="-457200">
              <a:buFont typeface="Arial" panose="020B0604020202020204" pitchFamily="34" charset="0"/>
              <a:buChar char="•"/>
            </a:pPr>
            <a:endParaRPr lang="en-US" dirty="0">
              <a:latin typeface="Gotham" panose="02000504050000020004" pitchFamily="2" charset="0"/>
            </a:endParaRPr>
          </a:p>
        </p:txBody>
      </p:sp>
    </p:spTree>
    <p:extLst>
      <p:ext uri="{BB962C8B-B14F-4D97-AF65-F5344CB8AC3E}">
        <p14:creationId xmlns:p14="http://schemas.microsoft.com/office/powerpoint/2010/main" val="281751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715D-70D6-4B1F-9781-F43CAECBDA95}"/>
              </a:ext>
            </a:extLst>
          </p:cNvPr>
          <p:cNvSpPr>
            <a:spLocks noGrp="1"/>
          </p:cNvSpPr>
          <p:nvPr>
            <p:ph type="ctrTitle"/>
          </p:nvPr>
        </p:nvSpPr>
        <p:spPr/>
        <p:txBody>
          <a:bodyPr/>
          <a:lstStyle/>
          <a:p>
            <a:r>
              <a:rPr lang="en-US" dirty="0"/>
              <a:t>WHAT WORKED</a:t>
            </a:r>
          </a:p>
        </p:txBody>
      </p:sp>
      <p:sp>
        <p:nvSpPr>
          <p:cNvPr id="3" name="Subtitle 2">
            <a:extLst>
              <a:ext uri="{FF2B5EF4-FFF2-40B4-BE49-F238E27FC236}">
                <a16:creationId xmlns:a16="http://schemas.microsoft.com/office/drawing/2014/main" id="{6FD2B855-BDFC-4E53-A8B6-5FF48B92AE81}"/>
              </a:ext>
            </a:extLst>
          </p:cNvPr>
          <p:cNvSpPr>
            <a:spLocks noGrp="1"/>
          </p:cNvSpPr>
          <p:nvPr>
            <p:ph type="subTitle" idx="1"/>
          </p:nvPr>
        </p:nvSpPr>
        <p:spPr>
          <a:xfrm>
            <a:off x="7305862" y="1733335"/>
            <a:ext cx="6633544" cy="5670229"/>
          </a:xfrm>
        </p:spPr>
        <p:txBody>
          <a:bodyPr/>
          <a:lstStyle/>
          <a:p>
            <a:r>
              <a:rPr lang="en-US" dirty="0"/>
              <a:t>PG&amp;E Coordination of Resources</a:t>
            </a:r>
          </a:p>
          <a:p>
            <a:pPr marL="342900" indent="-342900">
              <a:buFontTx/>
              <a:buChar char="-"/>
            </a:pPr>
            <a:r>
              <a:rPr lang="en-US" dirty="0"/>
              <a:t>Quick organization and response </a:t>
            </a:r>
          </a:p>
          <a:p>
            <a:pPr marL="342900" indent="-342900">
              <a:buFontTx/>
              <a:buChar char="-"/>
            </a:pPr>
            <a:r>
              <a:rPr lang="en-US" dirty="0"/>
              <a:t>Hotel Vouchers</a:t>
            </a:r>
          </a:p>
          <a:p>
            <a:pPr marL="342900" indent="-342900">
              <a:buFontTx/>
              <a:buChar char="-"/>
            </a:pPr>
            <a:r>
              <a:rPr lang="en-US" dirty="0"/>
              <a:t>Batteries </a:t>
            </a:r>
          </a:p>
          <a:p>
            <a:pPr marL="342900" indent="-342900">
              <a:buFontTx/>
              <a:buChar char="-"/>
            </a:pPr>
            <a:r>
              <a:rPr lang="en-US" dirty="0"/>
              <a:t>Food Vouchers</a:t>
            </a:r>
          </a:p>
          <a:p>
            <a:pPr marL="342900" indent="-342900">
              <a:buFontTx/>
              <a:buChar char="-"/>
            </a:pPr>
            <a:r>
              <a:rPr lang="en-US" dirty="0"/>
              <a:t>Transportation Vouchers</a:t>
            </a:r>
          </a:p>
          <a:p>
            <a:pPr marL="342900" indent="-342900">
              <a:buFontTx/>
              <a:buChar char="-"/>
            </a:pPr>
            <a:r>
              <a:rPr lang="en-US" sz="2400" dirty="0">
                <a:solidFill>
                  <a:schemeClr val="bg1"/>
                </a:solidFill>
                <a:latin typeface="Gotham-Book"/>
              </a:rPr>
              <a:t>Provided back up generation to areas of downtown Grass Valley, including hospital, Skilled Nursing Facilities, hotels, gas stations, FREED</a:t>
            </a:r>
          </a:p>
          <a:p>
            <a:pPr marL="342900" indent="-342900">
              <a:buFontTx/>
              <a:buChar char="-"/>
            </a:pPr>
            <a:r>
              <a:rPr lang="en-US" dirty="0"/>
              <a:t>Community Resource Centers – expanded from 1 to 3</a:t>
            </a:r>
          </a:p>
          <a:p>
            <a:endParaRPr lang="en-US" dirty="0"/>
          </a:p>
        </p:txBody>
      </p:sp>
      <p:pic>
        <p:nvPicPr>
          <p:cNvPr id="5" name="Picture 4" descr="California Foundation for Independent Living Centers Disability Disaster Access Resources Logo with icon of 5 people with disabilities, icon of state of California, and icon of water drop. ">
            <a:extLst>
              <a:ext uri="{FF2B5EF4-FFF2-40B4-BE49-F238E27FC236}">
                <a16:creationId xmlns:a16="http://schemas.microsoft.com/office/drawing/2014/main" id="{5218DA45-162B-47CF-BA10-04C208D4820E}"/>
              </a:ext>
            </a:extLst>
          </p:cNvPr>
          <p:cNvPicPr>
            <a:picLocks noChangeAspect="1"/>
          </p:cNvPicPr>
          <p:nvPr/>
        </p:nvPicPr>
        <p:blipFill>
          <a:blip r:embed="rId2"/>
          <a:stretch>
            <a:fillRect/>
          </a:stretch>
        </p:blipFill>
        <p:spPr>
          <a:xfrm>
            <a:off x="690993" y="1733335"/>
            <a:ext cx="6117847" cy="6007017"/>
          </a:xfrm>
          <a:prstGeom prst="rect">
            <a:avLst/>
          </a:prstGeom>
        </p:spPr>
      </p:pic>
    </p:spTree>
    <p:extLst>
      <p:ext uri="{BB962C8B-B14F-4D97-AF65-F5344CB8AC3E}">
        <p14:creationId xmlns:p14="http://schemas.microsoft.com/office/powerpoint/2010/main" val="3474819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2927-ACBA-424A-82DD-D7D4BECE7968}"/>
              </a:ext>
            </a:extLst>
          </p:cNvPr>
          <p:cNvSpPr>
            <a:spLocks noGrp="1"/>
          </p:cNvSpPr>
          <p:nvPr>
            <p:ph type="ctrTitle"/>
          </p:nvPr>
        </p:nvSpPr>
        <p:spPr>
          <a:xfrm>
            <a:off x="7305862" y="267172"/>
            <a:ext cx="6633544" cy="1083486"/>
          </a:xfrm>
        </p:spPr>
        <p:txBody>
          <a:bodyPr/>
          <a:lstStyle/>
          <a:p>
            <a:r>
              <a:rPr lang="en-US" dirty="0"/>
              <a:t>WHAT WORKED</a:t>
            </a:r>
          </a:p>
        </p:txBody>
      </p:sp>
      <p:sp>
        <p:nvSpPr>
          <p:cNvPr id="3" name="Subtitle 2">
            <a:extLst>
              <a:ext uri="{FF2B5EF4-FFF2-40B4-BE49-F238E27FC236}">
                <a16:creationId xmlns:a16="http://schemas.microsoft.com/office/drawing/2014/main" id="{036346BC-2399-483E-BEB2-688A136845EB}"/>
              </a:ext>
            </a:extLst>
          </p:cNvPr>
          <p:cNvSpPr>
            <a:spLocks noGrp="1"/>
          </p:cNvSpPr>
          <p:nvPr>
            <p:ph type="subTitle" idx="1"/>
          </p:nvPr>
        </p:nvSpPr>
        <p:spPr>
          <a:xfrm>
            <a:off x="7450241" y="1279685"/>
            <a:ext cx="6633544" cy="5670229"/>
          </a:xfrm>
        </p:spPr>
        <p:txBody>
          <a:bodyPr/>
          <a:lstStyle/>
          <a:p>
            <a:pPr marL="342900" indent="-342900">
              <a:buFont typeface="Arial" panose="020B0604020202020204" pitchFamily="34" charset="0"/>
              <a:buChar char="•"/>
            </a:pPr>
            <a:r>
              <a:rPr lang="en-US" dirty="0"/>
              <a:t>Pre-screening  consumers before the PSPS event – assess community need</a:t>
            </a:r>
          </a:p>
          <a:p>
            <a:pPr marL="342900" indent="-342900">
              <a:buFont typeface="Arial" panose="020B0604020202020204" pitchFamily="34" charset="0"/>
              <a:buChar char="•"/>
            </a:pPr>
            <a:r>
              <a:rPr lang="en-US" dirty="0"/>
              <a:t>County Messaging to Community Partners &amp; Public</a:t>
            </a:r>
            <a:endParaRPr lang="en-US" sz="4000" dirty="0">
              <a:solidFill>
                <a:schemeClr val="tx1">
                  <a:tint val="75000"/>
                </a:schemeClr>
              </a:solidFill>
              <a:latin typeface="+mn-lt"/>
            </a:endParaRPr>
          </a:p>
          <a:p>
            <a:pPr marL="342900" indent="-342900">
              <a:buFont typeface="Arial" panose="020B0604020202020204" pitchFamily="34" charset="0"/>
              <a:buChar char="•"/>
            </a:pPr>
            <a:r>
              <a:rPr lang="en-US" dirty="0"/>
              <a:t>Marketing &amp; outreach - DHHS, PG&amp;E, other community partners</a:t>
            </a:r>
          </a:p>
          <a:p>
            <a:pPr marL="342900" indent="-342900">
              <a:buFont typeface="Arial" panose="020B0604020202020204" pitchFamily="34" charset="0"/>
              <a:buChar char="•"/>
            </a:pPr>
            <a:r>
              <a:rPr lang="en-US" sz="2400" dirty="0">
                <a:solidFill>
                  <a:schemeClr val="bg1"/>
                </a:solidFill>
                <a:latin typeface="Gotham-Book"/>
              </a:rPr>
              <a:t>County Emergency Alerts</a:t>
            </a:r>
          </a:p>
          <a:p>
            <a:pPr marL="342900" indent="-342900">
              <a:buFont typeface="Arial" panose="020B0604020202020204" pitchFamily="34" charset="0"/>
              <a:buChar char="•"/>
            </a:pPr>
            <a:r>
              <a:rPr lang="en-US" sz="2400" dirty="0">
                <a:solidFill>
                  <a:schemeClr val="bg1"/>
                </a:solidFill>
                <a:latin typeface="Gotham-Book"/>
              </a:rPr>
              <a:t>Nevada County OES Facebook </a:t>
            </a:r>
          </a:p>
          <a:p>
            <a:pPr marL="342900" indent="-342900">
              <a:buFont typeface="Arial" panose="020B0604020202020204" pitchFamily="34" charset="0"/>
              <a:buChar char="•"/>
            </a:pPr>
            <a:r>
              <a:rPr lang="en-US" dirty="0"/>
              <a:t>Local media</a:t>
            </a:r>
          </a:p>
          <a:p>
            <a:pPr marL="342900" indent="-342900">
              <a:buFont typeface="Arial" panose="020B0604020202020204" pitchFamily="34" charset="0"/>
              <a:buChar char="•"/>
            </a:pPr>
            <a:r>
              <a:rPr lang="en-US" sz="2400" dirty="0">
                <a:solidFill>
                  <a:schemeClr val="bg1"/>
                </a:solidFill>
                <a:latin typeface="Gotham-Book"/>
              </a:rPr>
              <a:t>FREED considered a critical servi</a:t>
            </a:r>
            <a:r>
              <a:rPr lang="en-US" dirty="0"/>
              <a:t>ce</a:t>
            </a:r>
          </a:p>
          <a:p>
            <a:pPr marL="342900" indent="-342900">
              <a:buFont typeface="Arial" panose="020B0604020202020204" pitchFamily="34" charset="0"/>
              <a:buChar char="•"/>
            </a:pPr>
            <a:r>
              <a:rPr lang="en-US" dirty="0"/>
              <a:t>Forwarding FREED calls after hours to staff cell phones</a:t>
            </a:r>
          </a:p>
          <a:p>
            <a:pPr marL="342900" indent="-342900">
              <a:buFont typeface="Arial" panose="020B0604020202020204" pitchFamily="34" charset="0"/>
              <a:buChar char="•"/>
            </a:pPr>
            <a:r>
              <a:rPr lang="en-US" dirty="0"/>
              <a:t>Hot spot to address no internet and phones</a:t>
            </a:r>
          </a:p>
          <a:p>
            <a:pPr marL="342900" indent="-342900">
              <a:buFont typeface="Arial" panose="020B0604020202020204" pitchFamily="34" charset="0"/>
              <a:buChar char="•"/>
            </a:pPr>
            <a:r>
              <a:rPr lang="en-US" dirty="0"/>
              <a:t>Follow-up calls to consumers who got batteries to improve usability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6" name="Picture 5" descr="Image of Fire Safe Council employees helping to unpack Yeti 3000 backup battery charging stations. ">
            <a:extLst>
              <a:ext uri="{FF2B5EF4-FFF2-40B4-BE49-F238E27FC236}">
                <a16:creationId xmlns:a16="http://schemas.microsoft.com/office/drawing/2014/main" id="{9A03580F-D5BC-4BD3-86E2-B9A92F0B34FC}"/>
              </a:ext>
            </a:extLst>
          </p:cNvPr>
          <p:cNvPicPr>
            <a:picLocks noChangeAspect="1"/>
          </p:cNvPicPr>
          <p:nvPr/>
        </p:nvPicPr>
        <p:blipFill>
          <a:blip r:embed="rId2"/>
          <a:stretch>
            <a:fillRect/>
          </a:stretch>
        </p:blipFill>
        <p:spPr>
          <a:xfrm>
            <a:off x="690994" y="645235"/>
            <a:ext cx="5492416" cy="7323221"/>
          </a:xfrm>
          <a:prstGeom prst="rect">
            <a:avLst/>
          </a:prstGeom>
        </p:spPr>
      </p:pic>
    </p:spTree>
    <p:extLst>
      <p:ext uri="{BB962C8B-B14F-4D97-AF65-F5344CB8AC3E}">
        <p14:creationId xmlns:p14="http://schemas.microsoft.com/office/powerpoint/2010/main" val="2418686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CD7350-EE55-4EA5-AE2F-7B1F809CE413}"/>
              </a:ext>
            </a:extLst>
          </p:cNvPr>
          <p:cNvSpPr>
            <a:spLocks noGrp="1"/>
          </p:cNvSpPr>
          <p:nvPr>
            <p:ph type="ctrTitle"/>
          </p:nvPr>
        </p:nvSpPr>
        <p:spPr/>
        <p:txBody>
          <a:bodyPr/>
          <a:lstStyle/>
          <a:p>
            <a:r>
              <a:rPr lang="en-US" dirty="0"/>
              <a:t>WHAT WORKED </a:t>
            </a:r>
          </a:p>
        </p:txBody>
      </p:sp>
      <p:sp>
        <p:nvSpPr>
          <p:cNvPr id="6" name="Subtitle 5">
            <a:extLst>
              <a:ext uri="{FF2B5EF4-FFF2-40B4-BE49-F238E27FC236}">
                <a16:creationId xmlns:a16="http://schemas.microsoft.com/office/drawing/2014/main" id="{596610E9-657F-49B9-BE22-38C3C903B06D}"/>
              </a:ext>
            </a:extLst>
          </p:cNvPr>
          <p:cNvSpPr>
            <a:spLocks noGrp="1"/>
          </p:cNvSpPr>
          <p:nvPr>
            <p:ph type="subTitle" idx="1"/>
          </p:nvPr>
        </p:nvSpPr>
        <p:spPr>
          <a:xfrm>
            <a:off x="7305862" y="1733336"/>
            <a:ext cx="6633544" cy="5827586"/>
          </a:xfrm>
        </p:spPr>
        <p:txBody>
          <a:bodyPr/>
          <a:lstStyle/>
          <a:p>
            <a:r>
              <a:rPr lang="en-US" dirty="0"/>
              <a:t>Coordination </a:t>
            </a:r>
          </a:p>
          <a:p>
            <a:pPr marL="342900" indent="-342900">
              <a:buFont typeface="Arial" panose="020B0604020202020204" pitchFamily="34" charset="0"/>
              <a:buChar char="•"/>
            </a:pPr>
            <a:r>
              <a:rPr lang="en-US" dirty="0"/>
              <a:t>Emergency Operations Center </a:t>
            </a:r>
            <a:r>
              <a:rPr lang="en-US" b="1" dirty="0"/>
              <a:t>Coordination is key</a:t>
            </a:r>
          </a:p>
          <a:p>
            <a:pPr marL="342900" indent="-342900">
              <a:buFont typeface="Arial" panose="020B0604020202020204" pitchFamily="34" charset="0"/>
              <a:buChar char="•"/>
            </a:pPr>
            <a:r>
              <a:rPr lang="en-US" dirty="0"/>
              <a:t>211 operating in the EOC = direct feedback loop</a:t>
            </a:r>
          </a:p>
          <a:p>
            <a:pPr marL="342900" indent="-342900">
              <a:buFont typeface="Arial" panose="020B0604020202020204" pitchFamily="34" charset="0"/>
              <a:buChar char="•"/>
            </a:pPr>
            <a:r>
              <a:rPr lang="en-US" dirty="0"/>
              <a:t>211/County/FREED shared database for coordination</a:t>
            </a:r>
          </a:p>
          <a:p>
            <a:pPr marL="342900" indent="-342900">
              <a:buFont typeface="Arial" panose="020B0604020202020204" pitchFamily="34" charset="0"/>
              <a:buChar char="•"/>
            </a:pPr>
            <a:r>
              <a:rPr lang="en-US" b="1" dirty="0"/>
              <a:t>211 – 24/7 call center pre-screening </a:t>
            </a:r>
            <a:endParaRPr lang="en-US" dirty="0"/>
          </a:p>
          <a:p>
            <a:pPr marL="342900" indent="-342900">
              <a:buFont typeface="Arial" panose="020B0604020202020204" pitchFamily="34" charset="0"/>
              <a:buChar char="•"/>
            </a:pPr>
            <a:r>
              <a:rPr lang="en-US" dirty="0"/>
              <a:t>FREED/Foodbank adapt and serve large populations </a:t>
            </a:r>
          </a:p>
          <a:p>
            <a:pPr marL="342900" indent="-342900">
              <a:buFont typeface="Arial" panose="020B0604020202020204" pitchFamily="34" charset="0"/>
              <a:buChar char="•"/>
            </a:pPr>
            <a:r>
              <a:rPr lang="en-US" dirty="0"/>
              <a:t>Strong relationship, collaboration, and coordination with County OES and Public Health </a:t>
            </a:r>
          </a:p>
          <a:p>
            <a:pPr marL="342900" indent="-342900">
              <a:buFont typeface="Arial" panose="020B0604020202020204" pitchFamily="34" charset="0"/>
              <a:buChar char="•"/>
            </a:pPr>
            <a:r>
              <a:rPr lang="en-US" dirty="0"/>
              <a:t>County OES emails to community partners multiple times a day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9" name="Picture 8" descr="Picture of people planning&#10;&#10;Picture of a man pointing while people in the background looking including 2 people in wheelchairs. ">
            <a:extLst>
              <a:ext uri="{FF2B5EF4-FFF2-40B4-BE49-F238E27FC236}">
                <a16:creationId xmlns:a16="http://schemas.microsoft.com/office/drawing/2014/main" id="{5367FE22-F86C-4FA0-8DBC-138D1FE22623}"/>
              </a:ext>
            </a:extLst>
          </p:cNvPr>
          <p:cNvPicPr>
            <a:picLocks noChangeAspect="1"/>
          </p:cNvPicPr>
          <p:nvPr/>
        </p:nvPicPr>
        <p:blipFill>
          <a:blip r:embed="rId2"/>
          <a:stretch>
            <a:fillRect/>
          </a:stretch>
        </p:blipFill>
        <p:spPr>
          <a:xfrm>
            <a:off x="451913" y="1733335"/>
            <a:ext cx="6423183" cy="6144846"/>
          </a:xfrm>
          <a:prstGeom prst="rect">
            <a:avLst/>
          </a:prstGeom>
        </p:spPr>
      </p:pic>
    </p:spTree>
    <p:extLst>
      <p:ext uri="{BB962C8B-B14F-4D97-AF65-F5344CB8AC3E}">
        <p14:creationId xmlns:p14="http://schemas.microsoft.com/office/powerpoint/2010/main" val="335559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6612-4C58-480F-9F60-464BABA8071E}"/>
              </a:ext>
            </a:extLst>
          </p:cNvPr>
          <p:cNvSpPr>
            <a:spLocks noGrp="1"/>
          </p:cNvSpPr>
          <p:nvPr>
            <p:ph type="ctrTitle"/>
          </p:nvPr>
        </p:nvSpPr>
        <p:spPr/>
        <p:txBody>
          <a:bodyPr/>
          <a:lstStyle/>
          <a:p>
            <a:r>
              <a:rPr lang="en-US" dirty="0"/>
              <a:t>WHAT WORKED</a:t>
            </a:r>
          </a:p>
        </p:txBody>
      </p:sp>
      <p:sp>
        <p:nvSpPr>
          <p:cNvPr id="3" name="Subtitle 2">
            <a:extLst>
              <a:ext uri="{FF2B5EF4-FFF2-40B4-BE49-F238E27FC236}">
                <a16:creationId xmlns:a16="http://schemas.microsoft.com/office/drawing/2014/main" id="{8601FEF3-5D8B-4D43-9618-48DBFD125201}"/>
              </a:ext>
            </a:extLst>
          </p:cNvPr>
          <p:cNvSpPr>
            <a:spLocks noGrp="1"/>
          </p:cNvSpPr>
          <p:nvPr>
            <p:ph type="subTitle" idx="1"/>
          </p:nvPr>
        </p:nvSpPr>
        <p:spPr/>
        <p:txBody>
          <a:bodyPr/>
          <a:lstStyle/>
          <a:p>
            <a:r>
              <a:rPr lang="en-US" dirty="0"/>
              <a:t>Coordination Cont.</a:t>
            </a:r>
          </a:p>
          <a:p>
            <a:pPr marL="342900" indent="-342900">
              <a:buFont typeface="Arial" panose="020B0604020202020204" pitchFamily="34" charset="0"/>
              <a:buChar char="•"/>
            </a:pPr>
            <a:r>
              <a:rPr lang="en-US" dirty="0"/>
              <a:t>Homeless shelter recuperative care coordination</a:t>
            </a:r>
          </a:p>
          <a:p>
            <a:pPr marL="342900" indent="-342900">
              <a:buFont typeface="Arial" panose="020B0604020202020204" pitchFamily="34" charset="0"/>
              <a:buChar char="•"/>
            </a:pPr>
            <a:r>
              <a:rPr lang="en-US" dirty="0"/>
              <a:t>Hospital Navigation - Reduced hospitalization</a:t>
            </a:r>
          </a:p>
          <a:p>
            <a:pPr marL="342900" indent="-342900">
              <a:buFont typeface="Arial" panose="020B0604020202020204" pitchFamily="34" charset="0"/>
              <a:buChar char="•"/>
            </a:pPr>
            <a:r>
              <a:rPr lang="en-US" dirty="0"/>
              <a:t>Fire Safe Council </a:t>
            </a:r>
          </a:p>
          <a:p>
            <a:pPr marL="342900" indent="-342900">
              <a:buFont typeface="Arial" panose="020B0604020202020204" pitchFamily="34" charset="0"/>
              <a:buChar char="•"/>
            </a:pPr>
            <a:r>
              <a:rPr lang="en-US" dirty="0"/>
              <a:t>Volunteer support </a:t>
            </a:r>
          </a:p>
        </p:txBody>
      </p:sp>
      <p:pic>
        <p:nvPicPr>
          <p:cNvPr id="7" name="Picture 2" descr="Picture of James the Superhero receiving an award for the Sheriffs office. ">
            <a:extLst>
              <a:ext uri="{FF2B5EF4-FFF2-40B4-BE49-F238E27FC236}">
                <a16:creationId xmlns:a16="http://schemas.microsoft.com/office/drawing/2014/main" id="{C2157881-4C16-462D-B206-9CF12A6EB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742" y="649849"/>
            <a:ext cx="5423835" cy="72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089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7A29-2067-4F4D-8E78-E6FBB0D334E0}"/>
              </a:ext>
            </a:extLst>
          </p:cNvPr>
          <p:cNvSpPr>
            <a:spLocks noGrp="1"/>
          </p:cNvSpPr>
          <p:nvPr>
            <p:ph type="ctrTitle"/>
          </p:nvPr>
        </p:nvSpPr>
        <p:spPr/>
        <p:txBody>
          <a:bodyPr/>
          <a:lstStyle/>
          <a:p>
            <a:r>
              <a:rPr lang="en-US" dirty="0"/>
              <a:t>BARRIERS</a:t>
            </a:r>
          </a:p>
        </p:txBody>
      </p:sp>
      <p:sp>
        <p:nvSpPr>
          <p:cNvPr id="3" name="Subtitle 2">
            <a:extLst>
              <a:ext uri="{FF2B5EF4-FFF2-40B4-BE49-F238E27FC236}">
                <a16:creationId xmlns:a16="http://schemas.microsoft.com/office/drawing/2014/main" id="{A13F598C-03FA-41E2-9A47-006F54097E3D}"/>
              </a:ext>
            </a:extLst>
          </p:cNvPr>
          <p:cNvSpPr>
            <a:spLocks noGrp="1"/>
          </p:cNvSpPr>
          <p:nvPr>
            <p:ph type="subTitle" idx="1"/>
          </p:nvPr>
        </p:nvSpPr>
        <p:spPr>
          <a:xfrm>
            <a:off x="6882063" y="1890692"/>
            <a:ext cx="7387389" cy="5670229"/>
          </a:xfrm>
        </p:spPr>
        <p:txBody>
          <a:bodyPr/>
          <a:lstStyle/>
          <a:p>
            <a:pPr marL="342900" indent="-342900">
              <a:buFont typeface="Arial" panose="020B0604020202020204" pitchFamily="34" charset="0"/>
              <a:buChar char="•"/>
            </a:pPr>
            <a:r>
              <a:rPr lang="en-US" dirty="0"/>
              <a:t>Back to back PSPS events - some with no power for 7/8 days </a:t>
            </a:r>
          </a:p>
          <a:p>
            <a:pPr marL="342900" indent="-342900">
              <a:buFont typeface="Arial" panose="020B0604020202020204" pitchFamily="34" charset="0"/>
              <a:buChar char="•"/>
            </a:pPr>
            <a:r>
              <a:rPr lang="en-US" dirty="0"/>
              <a:t>Standing up a program in the middle of PSPS</a:t>
            </a:r>
          </a:p>
          <a:p>
            <a:pPr marL="342900" indent="-342900">
              <a:buFont typeface="Arial" panose="020B0604020202020204" pitchFamily="34" charset="0"/>
              <a:buChar char="•"/>
            </a:pPr>
            <a:r>
              <a:rPr lang="en-US" dirty="0"/>
              <a:t>Limited fuel sources for vital services and general public </a:t>
            </a:r>
          </a:p>
          <a:p>
            <a:pPr marL="342900" indent="-342900">
              <a:buFont typeface="Arial" panose="020B0604020202020204" pitchFamily="34" charset="0"/>
              <a:buChar char="•"/>
            </a:pPr>
            <a:r>
              <a:rPr lang="en-US" dirty="0"/>
              <a:t>Access to oxygen</a:t>
            </a:r>
          </a:p>
          <a:p>
            <a:pPr marL="342900" indent="-342900">
              <a:buFont typeface="Arial" panose="020B0604020202020204" pitchFamily="34" charset="0"/>
              <a:buChar char="•"/>
            </a:pPr>
            <a:r>
              <a:rPr lang="en-US" dirty="0"/>
              <a:t>Single pharmacy </a:t>
            </a:r>
          </a:p>
          <a:p>
            <a:pPr marL="342900" indent="-342900">
              <a:buFont typeface="Arial" panose="020B0604020202020204" pitchFamily="34" charset="0"/>
              <a:buChar char="•"/>
            </a:pPr>
            <a:r>
              <a:rPr lang="en-US" dirty="0"/>
              <a:t>Inability for individuals to refrigerate expensive medications </a:t>
            </a:r>
          </a:p>
          <a:p>
            <a:endParaRPr lang="en-US" dirty="0"/>
          </a:p>
          <a:p>
            <a:pPr marL="342900" lvl="1" indent="-342900" algn="l">
              <a:buFont typeface="Arial" panose="020B0604020202020204" pitchFamily="34" charset="0"/>
              <a:buChar char="•"/>
            </a:pPr>
            <a:endParaRPr lang="en-US" sz="2400" dirty="0">
              <a:solidFill>
                <a:schemeClr val="bg1"/>
              </a:solidFill>
              <a:latin typeface="Gotham-Book"/>
            </a:endParaRPr>
          </a:p>
          <a:p>
            <a:pPr marL="342900" lvl="1" indent="-342900" algn="l">
              <a:buFont typeface="Arial" panose="020B0604020202020204" pitchFamily="34" charset="0"/>
              <a:buChar char="•"/>
            </a:pPr>
            <a:endParaRPr lang="en-US" sz="2400" dirty="0">
              <a:solidFill>
                <a:schemeClr val="bg1"/>
              </a:solidFill>
              <a:latin typeface="Gotham-Book"/>
            </a:endParaRPr>
          </a:p>
          <a:p>
            <a:endParaRPr lang="en-US" dirty="0"/>
          </a:p>
        </p:txBody>
      </p:sp>
      <p:pic>
        <p:nvPicPr>
          <p:cNvPr id="1026" name="Picture 2" descr="Image of a row of Yeti 3000 battery back-up charging stations. ">
            <a:extLst>
              <a:ext uri="{FF2B5EF4-FFF2-40B4-BE49-F238E27FC236}">
                <a16:creationId xmlns:a16="http://schemas.microsoft.com/office/drawing/2014/main" id="{E5ABC517-9DD3-4651-A798-B6B904FF3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94" y="2695073"/>
            <a:ext cx="5694948" cy="4271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613A-A395-4E8D-9080-ABC3F1A32910}"/>
              </a:ext>
            </a:extLst>
          </p:cNvPr>
          <p:cNvSpPr>
            <a:spLocks noGrp="1"/>
          </p:cNvSpPr>
          <p:nvPr>
            <p:ph type="ctrTitle"/>
          </p:nvPr>
        </p:nvSpPr>
        <p:spPr/>
        <p:txBody>
          <a:bodyPr/>
          <a:lstStyle/>
          <a:p>
            <a:r>
              <a:rPr lang="en-US" dirty="0"/>
              <a:t>BARRIERS </a:t>
            </a:r>
          </a:p>
        </p:txBody>
      </p:sp>
      <p:sp>
        <p:nvSpPr>
          <p:cNvPr id="3" name="Subtitle 2">
            <a:extLst>
              <a:ext uri="{FF2B5EF4-FFF2-40B4-BE49-F238E27FC236}">
                <a16:creationId xmlns:a16="http://schemas.microsoft.com/office/drawing/2014/main" id="{5EB5A6CD-9133-4953-B751-5984108E29D8}"/>
              </a:ext>
            </a:extLst>
          </p:cNvPr>
          <p:cNvSpPr>
            <a:spLocks noGrp="1"/>
          </p:cNvSpPr>
          <p:nvPr>
            <p:ph type="subTitle" idx="1"/>
          </p:nvPr>
        </p:nvSpPr>
        <p:spPr/>
        <p:txBody>
          <a:bodyPr/>
          <a:lstStyle/>
          <a:p>
            <a:pPr marL="342900" indent="-342900">
              <a:buFont typeface="Arial" panose="020B0604020202020204" pitchFamily="34" charset="0"/>
              <a:buChar char="•"/>
            </a:pPr>
            <a:r>
              <a:rPr lang="en-US" dirty="0"/>
              <a:t>Community Resource Centers - Limited hours, unmet need for overnight charging of DME, privacy, temporary tents</a:t>
            </a:r>
          </a:p>
          <a:p>
            <a:pPr marL="342900" indent="-342900">
              <a:buFont typeface="Arial" panose="020B0604020202020204" pitchFamily="34" charset="0"/>
              <a:buChar char="•"/>
            </a:pPr>
            <a:r>
              <a:rPr lang="en-US" dirty="0"/>
              <a:t>Organizations ceasing service during PSPS </a:t>
            </a:r>
          </a:p>
          <a:p>
            <a:pPr marL="342900" indent="-342900">
              <a:buFont typeface="Arial" panose="020B0604020202020204" pitchFamily="34" charset="0"/>
              <a:buChar char="•"/>
            </a:pPr>
            <a:r>
              <a:rPr lang="en-US" dirty="0"/>
              <a:t>Re-energizing “surges” damaging equipment and household appliances costing business owners and families thousands of dollars</a:t>
            </a:r>
          </a:p>
          <a:p>
            <a:r>
              <a:rPr lang="en-US" dirty="0"/>
              <a:t>Messaging </a:t>
            </a:r>
          </a:p>
          <a:p>
            <a:pPr marL="342900" lvl="1" indent="-342900" algn="l">
              <a:buFont typeface="Arial" panose="020B0604020202020204" pitchFamily="34" charset="0"/>
              <a:buChar char="•"/>
            </a:pPr>
            <a:r>
              <a:rPr lang="en-US" sz="2400" dirty="0">
                <a:solidFill>
                  <a:schemeClr val="bg1"/>
                </a:solidFill>
                <a:latin typeface="Gotham-Book"/>
              </a:rPr>
              <a:t>PG&amp;E inconsistent </a:t>
            </a:r>
          </a:p>
          <a:p>
            <a:pPr marL="342900" lvl="1" indent="-342900" algn="l">
              <a:buFont typeface="Arial" panose="020B0604020202020204" pitchFamily="34" charset="0"/>
              <a:buChar char="•"/>
            </a:pPr>
            <a:r>
              <a:rPr lang="en-US" sz="2400" dirty="0">
                <a:solidFill>
                  <a:schemeClr val="bg1"/>
                </a:solidFill>
                <a:latin typeface="Gotham" panose="02000504050000020004" pitchFamily="2" charset="0"/>
              </a:rPr>
              <a:t>Lost Phone and Internet services</a:t>
            </a:r>
          </a:p>
          <a:p>
            <a:pPr marL="342900" lvl="1" indent="-342900" algn="l">
              <a:buFont typeface="Arial" panose="020B0604020202020204" pitchFamily="34" charset="0"/>
              <a:buChar char="•"/>
            </a:pPr>
            <a:r>
              <a:rPr lang="en-US" sz="2400" dirty="0">
                <a:solidFill>
                  <a:schemeClr val="bg1"/>
                </a:solidFill>
                <a:latin typeface="Gotham" panose="02000504050000020004" pitchFamily="2" charset="0"/>
              </a:rPr>
              <a:t>PG&amp;E outage maps not up-to-date</a:t>
            </a:r>
          </a:p>
          <a:p>
            <a:endParaRPr lang="en-US" dirty="0"/>
          </a:p>
        </p:txBody>
      </p:sp>
      <p:pic>
        <p:nvPicPr>
          <p:cNvPr id="5" name="Google Shape;383;p70" descr="Picture of person walking down a sidewalk with a white can and a bag that says &quot;Emergency Kit&quot; ">
            <a:extLst>
              <a:ext uri="{FF2B5EF4-FFF2-40B4-BE49-F238E27FC236}">
                <a16:creationId xmlns:a16="http://schemas.microsoft.com/office/drawing/2014/main" id="{DBB79327-B8BD-4DDC-A04A-1212B039FE65}"/>
              </a:ext>
            </a:extLst>
          </p:cNvPr>
          <p:cNvPicPr preferRelativeResize="0"/>
          <p:nvPr/>
        </p:nvPicPr>
        <p:blipFill rotWithShape="1">
          <a:blip r:embed="rId2">
            <a:alphaModFix/>
          </a:blip>
          <a:srcRect/>
          <a:stretch/>
        </p:blipFill>
        <p:spPr>
          <a:xfrm>
            <a:off x="343048" y="1890691"/>
            <a:ext cx="6837112" cy="5670229"/>
          </a:xfrm>
          <a:prstGeom prst="rect">
            <a:avLst/>
          </a:prstGeom>
          <a:noFill/>
          <a:ln>
            <a:noFill/>
          </a:ln>
        </p:spPr>
      </p:pic>
    </p:spTree>
    <p:extLst>
      <p:ext uri="{BB962C8B-B14F-4D97-AF65-F5344CB8AC3E}">
        <p14:creationId xmlns:p14="http://schemas.microsoft.com/office/powerpoint/2010/main" val="3906462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68FA4-B099-494E-9C81-D2D31F6F1C7B}"/>
              </a:ext>
            </a:extLst>
          </p:cNvPr>
          <p:cNvSpPr>
            <a:spLocks noGrp="1"/>
          </p:cNvSpPr>
          <p:nvPr>
            <p:ph type="ctrTitle"/>
          </p:nvPr>
        </p:nvSpPr>
        <p:spPr/>
        <p:txBody>
          <a:bodyPr/>
          <a:lstStyle/>
          <a:p>
            <a:r>
              <a:rPr lang="en-US" dirty="0"/>
              <a:t>BARRIERS</a:t>
            </a:r>
          </a:p>
        </p:txBody>
      </p:sp>
      <p:sp>
        <p:nvSpPr>
          <p:cNvPr id="3" name="Subtitle 2">
            <a:extLst>
              <a:ext uri="{FF2B5EF4-FFF2-40B4-BE49-F238E27FC236}">
                <a16:creationId xmlns:a16="http://schemas.microsoft.com/office/drawing/2014/main" id="{6F1973C9-422E-41FD-85F8-3EC60D003B46}"/>
              </a:ext>
            </a:extLst>
          </p:cNvPr>
          <p:cNvSpPr>
            <a:spLocks noGrp="1"/>
          </p:cNvSpPr>
          <p:nvPr>
            <p:ph type="subTitle" idx="1"/>
          </p:nvPr>
        </p:nvSpPr>
        <p:spPr/>
        <p:txBody>
          <a:bodyPr/>
          <a:lstStyle/>
          <a:p>
            <a:pPr marL="342900" indent="-342900">
              <a:buFont typeface="Arial" panose="020B0604020202020204" pitchFamily="34" charset="0"/>
              <a:buChar char="•"/>
            </a:pPr>
            <a:r>
              <a:rPr lang="en-US" dirty="0"/>
              <a:t>Crisis for individuals dependent on electricity for life sustaining devices </a:t>
            </a:r>
          </a:p>
          <a:p>
            <a:pPr marL="342900" indent="-342900">
              <a:buFont typeface="Arial" panose="020B0604020202020204" pitchFamily="34" charset="0"/>
              <a:buChar char="•"/>
            </a:pPr>
            <a:r>
              <a:rPr lang="en-US" dirty="0"/>
              <a:t>Individuals with no plan </a:t>
            </a:r>
          </a:p>
          <a:p>
            <a:pPr marL="342900" indent="-342900">
              <a:buFont typeface="Arial" panose="020B0604020202020204" pitchFamily="34" charset="0"/>
              <a:buChar char="•"/>
            </a:pPr>
            <a:r>
              <a:rPr lang="en-US" dirty="0"/>
              <a:t>Dropping temperatures and an ability to stay warm</a:t>
            </a:r>
          </a:p>
          <a:p>
            <a:pPr marL="342900" indent="-342900">
              <a:buFont typeface="Arial" panose="020B0604020202020204" pitchFamily="34" charset="0"/>
              <a:buChar char="•"/>
            </a:pPr>
            <a:r>
              <a:rPr lang="en-US" dirty="0"/>
              <a:t>Batteries, hotels did not meet all needs</a:t>
            </a:r>
          </a:p>
          <a:p>
            <a:pPr marL="342900" indent="-342900">
              <a:buFont typeface="Arial" panose="020B0604020202020204" pitchFamily="34" charset="0"/>
              <a:buChar char="•"/>
            </a:pPr>
            <a:r>
              <a:rPr lang="en-US" dirty="0"/>
              <a:t>Batteries too technical for some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6" name="Picture 5" descr="Picture of a woman on the phone with her hand on her head looking like she is in distress.">
            <a:extLst>
              <a:ext uri="{FF2B5EF4-FFF2-40B4-BE49-F238E27FC236}">
                <a16:creationId xmlns:a16="http://schemas.microsoft.com/office/drawing/2014/main" id="{E18F8F0C-7CFF-496D-AA3A-619021AD752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70867" y="2043590"/>
            <a:ext cx="6851828" cy="4568323"/>
          </a:xfrm>
          <a:prstGeom prst="rect">
            <a:avLst/>
          </a:prstGeom>
        </p:spPr>
      </p:pic>
    </p:spTree>
    <p:extLst>
      <p:ext uri="{BB962C8B-B14F-4D97-AF65-F5344CB8AC3E}">
        <p14:creationId xmlns:p14="http://schemas.microsoft.com/office/powerpoint/2010/main" val="420803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2436"/>
        </a:solidFill>
        <a:effectLst/>
      </p:bgPr>
    </p:bg>
    <p:spTree>
      <p:nvGrpSpPr>
        <p:cNvPr id="1" name="Shape 272"/>
        <p:cNvGrpSpPr/>
        <p:nvPr/>
      </p:nvGrpSpPr>
      <p:grpSpPr>
        <a:xfrm>
          <a:off x="0" y="0"/>
          <a:ext cx="0" cy="0"/>
          <a:chOff x="0" y="0"/>
          <a:chExt cx="0" cy="0"/>
        </a:xfrm>
      </p:grpSpPr>
      <p:sp>
        <p:nvSpPr>
          <p:cNvPr id="273" name="Google Shape;273;p56"/>
          <p:cNvSpPr txBox="1">
            <a:spLocks noGrp="1"/>
          </p:cNvSpPr>
          <p:nvPr>
            <p:ph type="ctrTitle"/>
          </p:nvPr>
        </p:nvSpPr>
        <p:spPr>
          <a:xfrm>
            <a:off x="308920" y="758952"/>
            <a:ext cx="7006280" cy="1083486"/>
          </a:xfrm>
          <a:prstGeom prst="rect">
            <a:avLst/>
          </a:prstGeom>
          <a:noFill/>
          <a:ln>
            <a:noFill/>
          </a:ln>
        </p:spPr>
        <p:txBody>
          <a:bodyPr spcFirstLastPara="1" wrap="square" lIns="130600" tIns="65320" rIns="130600" bIns="65320" anchor="t" anchorCtr="0">
            <a:noAutofit/>
          </a:bodyPr>
          <a:lstStyle/>
          <a:p>
            <a:pPr>
              <a:buClr>
                <a:schemeClr val="dk1"/>
              </a:buClr>
            </a:pPr>
            <a:r>
              <a:rPr lang="en-US" sz="5760" dirty="0">
                <a:solidFill>
                  <a:srgbClr val="FFFFFF"/>
                </a:solidFill>
                <a:latin typeface="Gotham" panose="02000504050000020004" pitchFamily="2" charset="0"/>
                <a:ea typeface="Verdana"/>
                <a:cs typeface="Verdana"/>
                <a:sym typeface="Verdana"/>
              </a:rPr>
              <a:t>INTRODUCTION</a:t>
            </a:r>
            <a:r>
              <a:rPr lang="en-US" sz="5760" dirty="0">
                <a:solidFill>
                  <a:srgbClr val="FFFFFF"/>
                </a:solidFill>
                <a:latin typeface="Verdana"/>
                <a:ea typeface="Verdana"/>
                <a:cs typeface="Verdana"/>
                <a:sym typeface="Verdana"/>
              </a:rPr>
              <a:t> </a:t>
            </a:r>
            <a:endParaRPr lang="en-US" sz="5760" dirty="0">
              <a:solidFill>
                <a:srgbClr val="FFFFFF"/>
              </a:solidFill>
            </a:endParaRPr>
          </a:p>
        </p:txBody>
      </p:sp>
      <p:sp>
        <p:nvSpPr>
          <p:cNvPr id="274" name="Google Shape;274;p56"/>
          <p:cNvSpPr txBox="1">
            <a:spLocks noGrp="1"/>
          </p:cNvSpPr>
          <p:nvPr>
            <p:ph type="subTitle" idx="1"/>
          </p:nvPr>
        </p:nvSpPr>
        <p:spPr>
          <a:xfrm>
            <a:off x="549830" y="3646739"/>
            <a:ext cx="5436694" cy="1430587"/>
          </a:xfrm>
          <a:prstGeom prst="rect">
            <a:avLst/>
          </a:prstGeom>
          <a:noFill/>
          <a:ln>
            <a:noFill/>
          </a:ln>
        </p:spPr>
        <p:txBody>
          <a:bodyPr spcFirstLastPara="1" wrap="square" lIns="130600" tIns="65320" rIns="130600" bIns="65320" anchor="t" anchorCtr="0">
            <a:noAutofit/>
          </a:bodyPr>
          <a:lstStyle/>
          <a:p>
            <a:pPr marL="0" indent="0">
              <a:spcBef>
                <a:spcPts val="0"/>
              </a:spcBef>
              <a:buClr>
                <a:schemeClr val="dk1"/>
              </a:buClr>
              <a:buSzPts val="1800"/>
            </a:pPr>
            <a:r>
              <a:rPr lang="en-US" sz="4000" dirty="0">
                <a:solidFill>
                  <a:srgbClr val="FFFFFF"/>
                </a:solidFill>
                <a:latin typeface="Gotham" panose="02000504050000020004" pitchFamily="2" charset="0"/>
                <a:ea typeface="Verdana" panose="020B0604030504040204" pitchFamily="34" charset="0"/>
                <a:cs typeface="Verdana"/>
                <a:sym typeface="Verdana"/>
              </a:rPr>
              <a:t>Ana Acton</a:t>
            </a:r>
          </a:p>
          <a:p>
            <a:pPr marL="0" indent="0">
              <a:spcBef>
                <a:spcPts val="0"/>
              </a:spcBef>
              <a:buClr>
                <a:schemeClr val="dk1"/>
              </a:buClr>
              <a:buSzPts val="1800"/>
            </a:pPr>
            <a:r>
              <a:rPr lang="en-US" sz="4000" dirty="0">
                <a:solidFill>
                  <a:srgbClr val="FFFFFF"/>
                </a:solidFill>
                <a:latin typeface="Gotham" panose="02000504050000020004" pitchFamily="2" charset="0"/>
                <a:ea typeface="Verdana" panose="020B0604030504040204" pitchFamily="34" charset="0"/>
                <a:cs typeface="Verdana"/>
                <a:sym typeface="Verdana"/>
              </a:rPr>
              <a:t>Executive Director </a:t>
            </a:r>
          </a:p>
          <a:p>
            <a:pPr marL="0" indent="0">
              <a:spcBef>
                <a:spcPts val="0"/>
              </a:spcBef>
              <a:buClr>
                <a:schemeClr val="dk1"/>
              </a:buClr>
              <a:buSzPts val="1800"/>
            </a:pPr>
            <a:endParaRPr lang="en-US" sz="3840" dirty="0">
              <a:solidFill>
                <a:srgbClr val="FFFFFF"/>
              </a:solidFill>
              <a:latin typeface="Verdana" panose="020B0604030504040204" pitchFamily="34" charset="0"/>
              <a:ea typeface="Verdana" panose="020B0604030504040204" pitchFamily="34" charset="0"/>
              <a:cs typeface="Verdana"/>
              <a:sym typeface="Verdana"/>
            </a:endParaRPr>
          </a:p>
        </p:txBody>
      </p:sp>
      <p:pic>
        <p:nvPicPr>
          <p:cNvPr id="5" name="Picture 4" descr="FREED logo with bird flying and says FREED, Ability Redefined ">
            <a:extLst>
              <a:ext uri="{FF2B5EF4-FFF2-40B4-BE49-F238E27FC236}">
                <a16:creationId xmlns:a16="http://schemas.microsoft.com/office/drawing/2014/main" id="{E1305BAF-2230-4FDB-9DE0-CAA6D843BFB5}"/>
              </a:ext>
            </a:extLst>
          </p:cNvPr>
          <p:cNvPicPr>
            <a:picLocks noChangeAspect="1"/>
          </p:cNvPicPr>
          <p:nvPr/>
        </p:nvPicPr>
        <p:blipFill>
          <a:blip r:embed="rId4"/>
          <a:stretch>
            <a:fillRect/>
          </a:stretch>
        </p:blipFill>
        <p:spPr>
          <a:xfrm>
            <a:off x="549803" y="5077326"/>
            <a:ext cx="5610365" cy="1633494"/>
          </a:xfrm>
          <a:prstGeom prst="rect">
            <a:avLst/>
          </a:prstGeom>
        </p:spPr>
      </p:pic>
      <p:sp>
        <p:nvSpPr>
          <p:cNvPr id="3" name="Rectangle 2">
            <a:extLst>
              <a:ext uri="{FF2B5EF4-FFF2-40B4-BE49-F238E27FC236}">
                <a16:creationId xmlns:a16="http://schemas.microsoft.com/office/drawing/2014/main" id="{983E38C0-92D9-4145-A469-84E8812FC2BB}"/>
              </a:ext>
            </a:extLst>
          </p:cNvPr>
          <p:cNvSpPr/>
          <p:nvPr/>
        </p:nvSpPr>
        <p:spPr>
          <a:xfrm>
            <a:off x="549830" y="6974819"/>
            <a:ext cx="13227190" cy="707886"/>
          </a:xfrm>
          <a:prstGeom prst="rect">
            <a:avLst/>
          </a:prstGeom>
        </p:spPr>
        <p:txBody>
          <a:bodyPr wrap="square">
            <a:spAutoFit/>
          </a:bodyPr>
          <a:lstStyle/>
          <a:p>
            <a:pPr>
              <a:buClr>
                <a:schemeClr val="dk1"/>
              </a:buClr>
              <a:buSzPts val="1800"/>
            </a:pPr>
            <a:r>
              <a:rPr lang="en-US" sz="4000" dirty="0">
                <a:solidFill>
                  <a:srgbClr val="FFFFFF"/>
                </a:solidFill>
                <a:latin typeface="Gotham" panose="02000504050000020004" pitchFamily="2" charset="0"/>
                <a:ea typeface="Verdana" panose="020B0604030504040204" pitchFamily="34" charset="0"/>
                <a:cs typeface="Verdana"/>
                <a:sym typeface="Verdana"/>
              </a:rPr>
              <a:t>Nevada, Sierra, Yuba, Sutter Colusa Counties </a:t>
            </a: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7C44-9B74-4AE3-95F5-5E472C1BB5B6}"/>
              </a:ext>
            </a:extLst>
          </p:cNvPr>
          <p:cNvSpPr>
            <a:spLocks noGrp="1"/>
          </p:cNvSpPr>
          <p:nvPr>
            <p:ph type="ctrTitle"/>
          </p:nvPr>
        </p:nvSpPr>
        <p:spPr/>
        <p:txBody>
          <a:bodyPr/>
          <a:lstStyle/>
          <a:p>
            <a:r>
              <a:rPr lang="en-US" dirty="0"/>
              <a:t>STRATEGIES  </a:t>
            </a:r>
          </a:p>
        </p:txBody>
      </p:sp>
      <p:sp>
        <p:nvSpPr>
          <p:cNvPr id="3" name="Subtitle 2">
            <a:extLst>
              <a:ext uri="{FF2B5EF4-FFF2-40B4-BE49-F238E27FC236}">
                <a16:creationId xmlns:a16="http://schemas.microsoft.com/office/drawing/2014/main" id="{BBA8B59D-2C7B-446F-83B7-2B1CAD0AAF56}"/>
              </a:ext>
            </a:extLst>
          </p:cNvPr>
          <p:cNvSpPr>
            <a:spLocks noGrp="1"/>
          </p:cNvSpPr>
          <p:nvPr>
            <p:ph type="subTitle" idx="1"/>
          </p:nvPr>
        </p:nvSpPr>
        <p:spPr/>
        <p:txBody>
          <a:bodyPr/>
          <a:lstStyle/>
          <a:p>
            <a:pPr marL="342900" indent="-342900">
              <a:buFont typeface="Arial" panose="020B0604020202020204" pitchFamily="34" charset="0"/>
              <a:buChar char="•"/>
            </a:pPr>
            <a:r>
              <a:rPr lang="en-US" dirty="0"/>
              <a:t>Coordinate across public and private partners – organizations that already interface with AFN</a:t>
            </a:r>
          </a:p>
          <a:p>
            <a:pPr marL="342900" indent="-342900">
              <a:buFont typeface="Arial" panose="020B0604020202020204" pitchFamily="34" charset="0"/>
              <a:buChar char="•"/>
            </a:pPr>
            <a:r>
              <a:rPr lang="en-US" dirty="0"/>
              <a:t>Proactively identify, outreach, and plan with people who depend on power</a:t>
            </a:r>
          </a:p>
          <a:p>
            <a:pPr marL="342900" indent="-342900">
              <a:buFont typeface="Arial" panose="020B0604020202020204" pitchFamily="34" charset="0"/>
              <a:buChar char="•"/>
            </a:pPr>
            <a:r>
              <a:rPr lang="en-US" dirty="0"/>
              <a:t>Diverse solutions for diverse needs – back-up battery charging stations, whole house systems, hotels </a:t>
            </a:r>
          </a:p>
          <a:p>
            <a:pPr marL="342900" indent="-342900">
              <a:buFont typeface="Arial" panose="020B0604020202020204" pitchFamily="34" charset="0"/>
              <a:buChar char="•"/>
            </a:pPr>
            <a:r>
              <a:rPr lang="en-US" dirty="0"/>
              <a:t>Organizations build capacity to work remote, without access to power or phones</a:t>
            </a:r>
          </a:p>
          <a:p>
            <a:pPr marL="342900" indent="-342900">
              <a:buFont typeface="Arial" panose="020B0604020202020204" pitchFamily="34" charset="0"/>
              <a:buChar char="•"/>
            </a:pPr>
            <a:endParaRPr lang="en-US" dirty="0"/>
          </a:p>
          <a:p>
            <a:endParaRPr lang="en-US" dirty="0"/>
          </a:p>
        </p:txBody>
      </p:sp>
      <p:pic>
        <p:nvPicPr>
          <p:cNvPr id="6" name="Google Shape;415;p74" descr="Picture of the State Operations Center at Cal OES">
            <a:extLst>
              <a:ext uri="{FF2B5EF4-FFF2-40B4-BE49-F238E27FC236}">
                <a16:creationId xmlns:a16="http://schemas.microsoft.com/office/drawing/2014/main" id="{4F94A3DD-54D1-4833-B8C6-5B4B786A4593}"/>
              </a:ext>
            </a:extLst>
          </p:cNvPr>
          <p:cNvPicPr preferRelativeResize="0"/>
          <p:nvPr/>
        </p:nvPicPr>
        <p:blipFill>
          <a:blip r:embed="rId2">
            <a:alphaModFix/>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24131" y="1305075"/>
            <a:ext cx="4879627" cy="6255846"/>
          </a:xfrm>
          <a:prstGeom prst="rect">
            <a:avLst/>
          </a:prstGeom>
          <a:noFill/>
          <a:ln>
            <a:noFill/>
          </a:ln>
        </p:spPr>
      </p:pic>
    </p:spTree>
    <p:extLst>
      <p:ext uri="{BB962C8B-B14F-4D97-AF65-F5344CB8AC3E}">
        <p14:creationId xmlns:p14="http://schemas.microsoft.com/office/powerpoint/2010/main" val="2993015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32F6-2C12-442D-8D36-D16CA73B0F0E}"/>
              </a:ext>
            </a:extLst>
          </p:cNvPr>
          <p:cNvSpPr>
            <a:spLocks noGrp="1"/>
          </p:cNvSpPr>
          <p:nvPr>
            <p:ph type="ctrTitle"/>
          </p:nvPr>
        </p:nvSpPr>
        <p:spPr/>
        <p:txBody>
          <a:bodyPr/>
          <a:lstStyle/>
          <a:p>
            <a:r>
              <a:rPr lang="en-US" dirty="0"/>
              <a:t>STRATEGIES</a:t>
            </a:r>
          </a:p>
        </p:txBody>
      </p:sp>
      <p:sp>
        <p:nvSpPr>
          <p:cNvPr id="3" name="Subtitle 2">
            <a:extLst>
              <a:ext uri="{FF2B5EF4-FFF2-40B4-BE49-F238E27FC236}">
                <a16:creationId xmlns:a16="http://schemas.microsoft.com/office/drawing/2014/main" id="{8B7C41C8-6066-4D17-B7E8-BB01B167FD7A}"/>
              </a:ext>
            </a:extLst>
          </p:cNvPr>
          <p:cNvSpPr>
            <a:spLocks noGrp="1"/>
          </p:cNvSpPr>
          <p:nvPr>
            <p:ph type="subTitle" idx="1"/>
          </p:nvPr>
        </p:nvSpPr>
        <p:spPr/>
        <p:txBody>
          <a:bodyPr/>
          <a:lstStyle/>
          <a:p>
            <a:pPr marL="342900" indent="-342900">
              <a:buFont typeface="Arial" panose="020B0604020202020204" pitchFamily="34" charset="0"/>
              <a:buChar char="•"/>
            </a:pPr>
            <a:r>
              <a:rPr lang="en-US" dirty="0"/>
              <a:t>Utilities develop mechanism to keep power on to critical infrastructure</a:t>
            </a:r>
          </a:p>
          <a:p>
            <a:pPr marL="342900" indent="-342900">
              <a:buFont typeface="Arial" panose="020B0604020202020204" pitchFamily="34" charset="0"/>
              <a:buChar char="•"/>
            </a:pPr>
            <a:r>
              <a:rPr lang="en-US" dirty="0"/>
              <a:t>Utilities improve communication including to community partners </a:t>
            </a:r>
          </a:p>
          <a:p>
            <a:pPr marL="342900" indent="-342900">
              <a:buFont typeface="Arial" panose="020B0604020202020204" pitchFamily="34" charset="0"/>
              <a:buChar char="•"/>
            </a:pPr>
            <a:r>
              <a:rPr lang="en-US" dirty="0"/>
              <a:t>Community Resource Centers – overnight, drop off DME, brick and mortar, privacy, charge multiple devices </a:t>
            </a:r>
          </a:p>
          <a:p>
            <a:endParaRPr lang="en-US" dirty="0"/>
          </a:p>
        </p:txBody>
      </p:sp>
      <p:pic>
        <p:nvPicPr>
          <p:cNvPr id="5" name="Picture 4" descr="image of a utility tower with a sunset in the background. ">
            <a:extLst>
              <a:ext uri="{FF2B5EF4-FFF2-40B4-BE49-F238E27FC236}">
                <a16:creationId xmlns:a16="http://schemas.microsoft.com/office/drawing/2014/main" id="{465BE411-419D-4A2D-9EE9-6935C578C060}"/>
              </a:ext>
            </a:extLst>
          </p:cNvPr>
          <p:cNvPicPr>
            <a:picLocks noChangeAspect="1"/>
          </p:cNvPicPr>
          <p:nvPr/>
        </p:nvPicPr>
        <p:blipFill>
          <a:blip r:embed="rId2"/>
          <a:stretch>
            <a:fillRect/>
          </a:stretch>
        </p:blipFill>
        <p:spPr>
          <a:xfrm>
            <a:off x="401186" y="1890692"/>
            <a:ext cx="6424863" cy="3613985"/>
          </a:xfrm>
          <a:prstGeom prst="rect">
            <a:avLst/>
          </a:prstGeom>
        </p:spPr>
      </p:pic>
    </p:spTree>
    <p:extLst>
      <p:ext uri="{BB962C8B-B14F-4D97-AF65-F5344CB8AC3E}">
        <p14:creationId xmlns:p14="http://schemas.microsoft.com/office/powerpoint/2010/main" val="2035307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stos California All Campaign logo.">
            <a:extLst>
              <a:ext uri="{FF2B5EF4-FFF2-40B4-BE49-F238E27FC236}">
                <a16:creationId xmlns:a16="http://schemas.microsoft.com/office/drawing/2014/main" id="{74662769-0967-4BE8-A7C3-74A194DB1197}"/>
              </a:ext>
            </a:extLst>
          </p:cNvPr>
          <p:cNvPicPr>
            <a:picLocks noChangeAspect="1"/>
          </p:cNvPicPr>
          <p:nvPr/>
        </p:nvPicPr>
        <p:blipFill>
          <a:blip r:embed="rId3"/>
          <a:stretch>
            <a:fillRect/>
          </a:stretch>
        </p:blipFill>
        <p:spPr>
          <a:xfrm>
            <a:off x="685800" y="634148"/>
            <a:ext cx="1914525" cy="1788094"/>
          </a:xfrm>
          <a:prstGeom prst="rect">
            <a:avLst/>
          </a:prstGeom>
        </p:spPr>
      </p:pic>
      <p:sp>
        <p:nvSpPr>
          <p:cNvPr id="6" name="TextBox 5">
            <a:extLst>
              <a:ext uri="{FF2B5EF4-FFF2-40B4-BE49-F238E27FC236}">
                <a16:creationId xmlns:a16="http://schemas.microsoft.com/office/drawing/2014/main" id="{6711DE37-2A1A-4B9C-9778-B73CA41EC464}"/>
              </a:ext>
            </a:extLst>
          </p:cNvPr>
          <p:cNvSpPr txBox="1"/>
          <p:nvPr/>
        </p:nvSpPr>
        <p:spPr>
          <a:xfrm>
            <a:off x="3181349" y="583911"/>
            <a:ext cx="11304671" cy="1754326"/>
          </a:xfrm>
          <a:prstGeom prst="rect">
            <a:avLst/>
          </a:prstGeom>
          <a:noFill/>
        </p:spPr>
        <p:txBody>
          <a:bodyPr wrap="square" rtlCol="0">
            <a:spAutoFit/>
          </a:bodyPr>
          <a:lstStyle/>
          <a:p>
            <a:r>
              <a:rPr lang="en-US" sz="5400" b="1" dirty="0">
                <a:solidFill>
                  <a:schemeClr val="bg1"/>
                </a:solidFill>
                <a:latin typeface="Gotham" panose="02000504050000020004" pitchFamily="2" charset="0"/>
              </a:rPr>
              <a:t>LISTOS CALIFORNIA CAMPATING </a:t>
            </a:r>
          </a:p>
        </p:txBody>
      </p:sp>
      <p:pic>
        <p:nvPicPr>
          <p:cNvPr id="8" name="Picture 7" descr="Listos Campaign 4 steps:&#10;1. Find your  trusted allies and share your plan.&#10;2. Prioritize your health needs and create lists.&#10;3. Create your emergency supplies kit&#10;4. Plan how and when you evacuate ">
            <a:extLst>
              <a:ext uri="{FF2B5EF4-FFF2-40B4-BE49-F238E27FC236}">
                <a16:creationId xmlns:a16="http://schemas.microsoft.com/office/drawing/2014/main" id="{86363692-E69F-405F-B425-38379A85AE78}"/>
              </a:ext>
            </a:extLst>
          </p:cNvPr>
          <p:cNvPicPr>
            <a:picLocks noChangeAspect="1"/>
          </p:cNvPicPr>
          <p:nvPr/>
        </p:nvPicPr>
        <p:blipFill>
          <a:blip r:embed="rId4"/>
          <a:stretch>
            <a:fillRect/>
          </a:stretch>
        </p:blipFill>
        <p:spPr>
          <a:xfrm>
            <a:off x="529723" y="3076692"/>
            <a:ext cx="5553075" cy="2790825"/>
          </a:xfrm>
          <a:prstGeom prst="rect">
            <a:avLst/>
          </a:prstGeom>
        </p:spPr>
      </p:pic>
      <p:sp>
        <p:nvSpPr>
          <p:cNvPr id="2" name="Rectangle 1">
            <a:extLst>
              <a:ext uri="{FF2B5EF4-FFF2-40B4-BE49-F238E27FC236}">
                <a16:creationId xmlns:a16="http://schemas.microsoft.com/office/drawing/2014/main" id="{3C1C50D3-7E02-4F93-BF17-72D9945FCE5F}"/>
              </a:ext>
            </a:extLst>
          </p:cNvPr>
          <p:cNvSpPr/>
          <p:nvPr/>
        </p:nvSpPr>
        <p:spPr>
          <a:xfrm>
            <a:off x="6794500" y="2878020"/>
            <a:ext cx="7315200" cy="4585871"/>
          </a:xfrm>
          <a:prstGeom prst="rect">
            <a:avLst/>
          </a:prstGeom>
        </p:spPr>
        <p:txBody>
          <a:bodyPr>
            <a:spAutoFit/>
          </a:bodyPr>
          <a:lstStyle/>
          <a:p>
            <a:r>
              <a:rPr lang="en-US" dirty="0">
                <a:solidFill>
                  <a:schemeClr val="bg1"/>
                </a:solidFill>
                <a:latin typeface="Gotham" panose="02000504050000020004" pitchFamily="2" charset="0"/>
              </a:rPr>
              <a:t>$50 M urgency legislation (AB 72) to establish the “</a:t>
            </a:r>
            <a:r>
              <a:rPr lang="en-US" sz="2800" dirty="0">
                <a:solidFill>
                  <a:schemeClr val="bg1"/>
                </a:solidFill>
                <a:latin typeface="Gotham" panose="02000504050000020004" pitchFamily="2" charset="0"/>
              </a:rPr>
              <a:t>California for All Emergency Preparedness Campaign” </a:t>
            </a:r>
          </a:p>
          <a:p>
            <a:endParaRPr lang="en-US" sz="2800" dirty="0">
              <a:latin typeface="Gotham" panose="02000504050000020004" pitchFamily="2" charset="0"/>
            </a:endParaRPr>
          </a:p>
          <a:p>
            <a:r>
              <a:rPr lang="en-US" dirty="0">
                <a:solidFill>
                  <a:schemeClr val="bg1"/>
                </a:solidFill>
                <a:latin typeface="Gotham" panose="02000504050000020004" pitchFamily="2" charset="0"/>
              </a:rPr>
              <a:t>The campaign will bolster the efforts of first-responders by ensuring at least one million of the most vulnerable Californians are connected to culturally and linguistically competent support to plan for emergencies.</a:t>
            </a:r>
          </a:p>
          <a:p>
            <a:endParaRPr lang="en-US" dirty="0">
              <a:solidFill>
                <a:schemeClr val="bg1"/>
              </a:solidFill>
              <a:latin typeface="Gotham" panose="02000504050000020004" pitchFamily="2" charset="0"/>
            </a:endParaRPr>
          </a:p>
          <a:p>
            <a:r>
              <a:rPr lang="en-US" dirty="0">
                <a:solidFill>
                  <a:schemeClr val="bg1"/>
                </a:solidFill>
                <a:latin typeface="Gotham" panose="02000504050000020004" pitchFamily="2" charset="0"/>
              </a:rPr>
              <a:t>Pacific ADA Center Partnership </a:t>
            </a:r>
          </a:p>
        </p:txBody>
      </p:sp>
      <p:sp>
        <p:nvSpPr>
          <p:cNvPr id="3" name="Rectangle 2">
            <a:extLst>
              <a:ext uri="{FF2B5EF4-FFF2-40B4-BE49-F238E27FC236}">
                <a16:creationId xmlns:a16="http://schemas.microsoft.com/office/drawing/2014/main" id="{EF09BF08-C1E6-487E-8CD2-94B0B3C9CCC5}"/>
              </a:ext>
            </a:extLst>
          </p:cNvPr>
          <p:cNvSpPr/>
          <p:nvPr/>
        </p:nvSpPr>
        <p:spPr>
          <a:xfrm>
            <a:off x="596900" y="6663672"/>
            <a:ext cx="5484771" cy="492443"/>
          </a:xfrm>
          <a:prstGeom prst="rect">
            <a:avLst/>
          </a:prstGeom>
        </p:spPr>
        <p:txBody>
          <a:bodyPr wrap="none">
            <a:spAutoFit/>
          </a:bodyPr>
          <a:lstStyle/>
          <a:p>
            <a:r>
              <a:rPr lang="en-US" dirty="0">
                <a:solidFill>
                  <a:schemeClr val="bg1"/>
                </a:solidFill>
                <a:latin typeface="Gotham" panose="02000504050000020004" pitchFamily="2" charset="0"/>
                <a:hlinkClick r:id="rId5">
                  <a:extLst>
                    <a:ext uri="{A12FA001-AC4F-418D-AE19-62706E023703}">
                      <ahyp:hlinkClr xmlns:ahyp="http://schemas.microsoft.com/office/drawing/2018/hyperlinkcolor" val="tx"/>
                    </a:ext>
                  </a:extLst>
                </a:hlinkClick>
              </a:rPr>
              <a:t>https://www.listoscalifornia.org/</a:t>
            </a:r>
            <a:endParaRPr lang="en-US" dirty="0">
              <a:solidFill>
                <a:schemeClr val="bg1"/>
              </a:solidFill>
              <a:latin typeface="Gotham" panose="02000504050000020004" pitchFamily="2" charset="0"/>
            </a:endParaRPr>
          </a:p>
        </p:txBody>
      </p:sp>
    </p:spTree>
    <p:extLst>
      <p:ext uri="{BB962C8B-B14F-4D97-AF65-F5344CB8AC3E}">
        <p14:creationId xmlns:p14="http://schemas.microsoft.com/office/powerpoint/2010/main" val="1264187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F50B-812E-4C2F-8E49-F5FF94C8DC6A}"/>
              </a:ext>
            </a:extLst>
          </p:cNvPr>
          <p:cNvSpPr>
            <a:spLocks noGrp="1"/>
          </p:cNvSpPr>
          <p:nvPr>
            <p:ph type="ctrTitle"/>
          </p:nvPr>
        </p:nvSpPr>
        <p:spPr/>
        <p:txBody>
          <a:bodyPr/>
          <a:lstStyle/>
          <a:p>
            <a:r>
              <a:rPr lang="en-US" dirty="0"/>
              <a:t>LISTOS CAMPAIGN NEVADA COUNTY</a:t>
            </a:r>
          </a:p>
        </p:txBody>
      </p:sp>
      <p:sp>
        <p:nvSpPr>
          <p:cNvPr id="5" name="TextBox 4">
            <a:extLst>
              <a:ext uri="{FF2B5EF4-FFF2-40B4-BE49-F238E27FC236}">
                <a16:creationId xmlns:a16="http://schemas.microsoft.com/office/drawing/2014/main" id="{EEED8E0E-506F-40CC-9779-C019D3165A9D}"/>
              </a:ext>
            </a:extLst>
          </p:cNvPr>
          <p:cNvSpPr txBox="1"/>
          <p:nvPr/>
        </p:nvSpPr>
        <p:spPr>
          <a:xfrm>
            <a:off x="957580" y="2070100"/>
            <a:ext cx="6217920" cy="892552"/>
          </a:xfrm>
          <a:prstGeom prst="rect">
            <a:avLst/>
          </a:prstGeom>
          <a:noFill/>
        </p:spPr>
        <p:txBody>
          <a:bodyPr wrap="square" rtlCol="0">
            <a:spAutoFit/>
          </a:bodyPr>
          <a:lstStyle/>
          <a:p>
            <a:endParaRPr lang="en-US" dirty="0"/>
          </a:p>
          <a:p>
            <a:pPr marL="457200" indent="-457200">
              <a:buFont typeface="Arial" panose="020B0604020202020204" pitchFamily="34" charset="0"/>
              <a:buChar char="•"/>
            </a:pPr>
            <a:endParaRPr lang="en-US" b="1" dirty="0">
              <a:solidFill>
                <a:schemeClr val="bg1"/>
              </a:solidFill>
            </a:endParaRPr>
          </a:p>
        </p:txBody>
      </p:sp>
      <p:sp>
        <p:nvSpPr>
          <p:cNvPr id="7" name="TextBox 6">
            <a:extLst>
              <a:ext uri="{FF2B5EF4-FFF2-40B4-BE49-F238E27FC236}">
                <a16:creationId xmlns:a16="http://schemas.microsoft.com/office/drawing/2014/main" id="{16592D16-F6DD-4CB0-A881-CEEB9270B9C3}"/>
              </a:ext>
            </a:extLst>
          </p:cNvPr>
          <p:cNvSpPr txBox="1"/>
          <p:nvPr/>
        </p:nvSpPr>
        <p:spPr>
          <a:xfrm>
            <a:off x="7454900" y="2334795"/>
            <a:ext cx="6217920" cy="4678204"/>
          </a:xfrm>
          <a:prstGeom prst="rect">
            <a:avLst/>
          </a:prstGeom>
          <a:noFill/>
        </p:spPr>
        <p:txBody>
          <a:bodyPr wrap="square" rtlCol="0">
            <a:spAutoFit/>
          </a:bodyPr>
          <a:lstStyle/>
          <a:p>
            <a:r>
              <a:rPr lang="en-US" sz="3200" b="1" dirty="0">
                <a:solidFill>
                  <a:schemeClr val="bg1"/>
                </a:solidFill>
                <a:latin typeface="Gotham" panose="02000504050000020004" pitchFamily="2" charset="0"/>
              </a:rPr>
              <a:t>Pacific ADA Center Nevada County Partners </a:t>
            </a:r>
          </a:p>
          <a:p>
            <a:pPr marL="457200" indent="-457200">
              <a:buFont typeface="Arial" panose="020B0604020202020204" pitchFamily="34" charset="0"/>
              <a:buChar char="•"/>
            </a:pPr>
            <a:r>
              <a:rPr lang="en-US" dirty="0">
                <a:solidFill>
                  <a:schemeClr val="bg1"/>
                </a:solidFill>
                <a:latin typeface="Gotham" panose="02000504050000020004" pitchFamily="2" charset="0"/>
              </a:rPr>
              <a:t>FREED</a:t>
            </a:r>
          </a:p>
          <a:p>
            <a:pPr marL="457200" indent="-457200">
              <a:buFont typeface="Arial" panose="020B0604020202020204" pitchFamily="34" charset="0"/>
              <a:buChar char="•"/>
            </a:pPr>
            <a:r>
              <a:rPr lang="en-US" dirty="0">
                <a:solidFill>
                  <a:schemeClr val="bg1"/>
                </a:solidFill>
                <a:latin typeface="Gotham" panose="02000504050000020004" pitchFamily="2" charset="0"/>
              </a:rPr>
              <a:t>Nevada-Sierra Connecting Point Public Authority</a:t>
            </a:r>
          </a:p>
          <a:p>
            <a:pPr marL="457200" indent="-457200">
              <a:buFont typeface="Arial" panose="020B0604020202020204" pitchFamily="34" charset="0"/>
              <a:buChar char="•"/>
            </a:pPr>
            <a:r>
              <a:rPr lang="en-US" dirty="0">
                <a:solidFill>
                  <a:schemeClr val="bg1"/>
                </a:solidFill>
                <a:latin typeface="Gotham" panose="02000504050000020004" pitchFamily="2" charset="0"/>
              </a:rPr>
              <a:t>Gold County Community Services</a:t>
            </a:r>
          </a:p>
          <a:p>
            <a:pPr marL="457200" indent="-457200">
              <a:buFont typeface="Arial" panose="020B0604020202020204" pitchFamily="34" charset="0"/>
              <a:buChar char="•"/>
            </a:pPr>
            <a:r>
              <a:rPr lang="en-US" dirty="0">
                <a:solidFill>
                  <a:schemeClr val="bg1"/>
                </a:solidFill>
                <a:latin typeface="Gotham" panose="02000504050000020004" pitchFamily="2" charset="0"/>
              </a:rPr>
              <a:t>Neighborhood Center of the Arts</a:t>
            </a:r>
          </a:p>
          <a:p>
            <a:pPr marL="457200" indent="-457200">
              <a:buFont typeface="Arial" panose="020B0604020202020204" pitchFamily="34" charset="0"/>
              <a:buChar char="•"/>
            </a:pPr>
            <a:r>
              <a:rPr lang="en-US" dirty="0">
                <a:solidFill>
                  <a:schemeClr val="bg1"/>
                </a:solidFill>
                <a:latin typeface="Gotham" panose="02000504050000020004" pitchFamily="2" charset="0"/>
              </a:rPr>
              <a:t>Sierra Foothills Village</a:t>
            </a:r>
          </a:p>
          <a:p>
            <a:pPr marL="457200" indent="-457200">
              <a:buFont typeface="Arial" panose="020B0604020202020204" pitchFamily="34" charset="0"/>
              <a:buChar char="•"/>
            </a:pPr>
            <a:r>
              <a:rPr lang="en-US" dirty="0">
                <a:solidFill>
                  <a:schemeClr val="bg1"/>
                </a:solidFill>
                <a:latin typeface="Gotham" panose="02000504050000020004" pitchFamily="2" charset="0"/>
              </a:rPr>
              <a:t>The Food Bank of Nevada County</a:t>
            </a:r>
          </a:p>
          <a:p>
            <a:endParaRPr lang="en-US" dirty="0">
              <a:latin typeface="Gotham" panose="02000504050000020004" pitchFamily="2" charset="0"/>
            </a:endParaRPr>
          </a:p>
          <a:p>
            <a:pPr marL="457200" indent="-457200">
              <a:buFont typeface="Arial" panose="020B0604020202020204" pitchFamily="34" charset="0"/>
              <a:buChar char="•"/>
            </a:pPr>
            <a:endParaRPr lang="en-US" b="1" dirty="0">
              <a:solidFill>
                <a:schemeClr val="bg1"/>
              </a:solidFill>
              <a:latin typeface="Gotham" panose="02000504050000020004" pitchFamily="2" charset="0"/>
            </a:endParaRPr>
          </a:p>
        </p:txBody>
      </p:sp>
      <p:pic>
        <p:nvPicPr>
          <p:cNvPr id="6" name="Picture 5" descr="Listos California All Campaign logo.">
            <a:extLst>
              <a:ext uri="{FF2B5EF4-FFF2-40B4-BE49-F238E27FC236}">
                <a16:creationId xmlns:a16="http://schemas.microsoft.com/office/drawing/2014/main" id="{528D6581-BC4A-4C14-8578-637EF61D8E6F}"/>
              </a:ext>
            </a:extLst>
          </p:cNvPr>
          <p:cNvPicPr>
            <a:picLocks noChangeAspect="1"/>
          </p:cNvPicPr>
          <p:nvPr/>
        </p:nvPicPr>
        <p:blipFill>
          <a:blip r:embed="rId2"/>
          <a:stretch>
            <a:fillRect/>
          </a:stretch>
        </p:blipFill>
        <p:spPr>
          <a:xfrm>
            <a:off x="1097280" y="2516376"/>
            <a:ext cx="4585383" cy="4282574"/>
          </a:xfrm>
          <a:prstGeom prst="rect">
            <a:avLst/>
          </a:prstGeom>
        </p:spPr>
      </p:pic>
    </p:spTree>
    <p:extLst>
      <p:ext uri="{BB962C8B-B14F-4D97-AF65-F5344CB8AC3E}">
        <p14:creationId xmlns:p14="http://schemas.microsoft.com/office/powerpoint/2010/main" val="2701804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1356-2EDD-42A0-A000-4CFBE19FB5F9}"/>
              </a:ext>
            </a:extLst>
          </p:cNvPr>
          <p:cNvSpPr>
            <a:spLocks noGrp="1"/>
          </p:cNvSpPr>
          <p:nvPr>
            <p:ph type="ctrTitle"/>
          </p:nvPr>
        </p:nvSpPr>
        <p:spPr>
          <a:xfrm>
            <a:off x="964932" y="1287988"/>
            <a:ext cx="12435840" cy="1083486"/>
          </a:xfrm>
        </p:spPr>
        <p:txBody>
          <a:bodyPr/>
          <a:lstStyle/>
          <a:p>
            <a:r>
              <a:rPr lang="en-US" dirty="0"/>
              <a:t>QUESTIONS </a:t>
            </a:r>
          </a:p>
        </p:txBody>
      </p:sp>
      <p:pic>
        <p:nvPicPr>
          <p:cNvPr id="6" name="Picture 5" descr="Picture of a burned car and an abandoned red wheelchair. " title="Sonoma Wildfire Picture">
            <a:extLst>
              <a:ext uri="{FF2B5EF4-FFF2-40B4-BE49-F238E27FC236}">
                <a16:creationId xmlns:a16="http://schemas.microsoft.com/office/drawing/2014/main" id="{A0972B52-A0BB-46CA-82E0-1C171C43E4CC}"/>
              </a:ext>
            </a:extLst>
          </p:cNvPr>
          <p:cNvPicPr>
            <a:picLocks noChangeAspect="1"/>
          </p:cNvPicPr>
          <p:nvPr/>
        </p:nvPicPr>
        <p:blipFill>
          <a:blip r:embed="rId2">
            <a:grayscl/>
          </a:blip>
          <a:stretch>
            <a:fillRect/>
          </a:stretch>
        </p:blipFill>
        <p:spPr>
          <a:xfrm>
            <a:off x="3834641" y="2769213"/>
            <a:ext cx="6961118" cy="4657934"/>
          </a:xfrm>
          <a:prstGeom prst="rect">
            <a:avLst/>
          </a:prstGeom>
        </p:spPr>
      </p:pic>
    </p:spTree>
    <p:extLst>
      <p:ext uri="{BB962C8B-B14F-4D97-AF65-F5344CB8AC3E}">
        <p14:creationId xmlns:p14="http://schemas.microsoft.com/office/powerpoint/2010/main" val="1157618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9a730310-b0e8-4bc6-b8f4-67044c946c1e" descr="California Foundation for Independent Living Centers (CFILC) Logo">
            <a:extLst>
              <a:ext uri="{FF2B5EF4-FFF2-40B4-BE49-F238E27FC236}">
                <a16:creationId xmlns:a16="http://schemas.microsoft.com/office/drawing/2014/main" id="{9077271C-66A1-4EB3-9DFA-3546016AB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4160" y="6217920"/>
            <a:ext cx="237744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Subtitle 5">
            <a:extLst>
              <a:ext uri="{FF2B5EF4-FFF2-40B4-BE49-F238E27FC236}">
                <a16:creationId xmlns:a16="http://schemas.microsoft.com/office/drawing/2014/main" id="{59A1585D-C6FE-4034-93A2-AA707E8D86D4}"/>
              </a:ext>
            </a:extLst>
          </p:cNvPr>
          <p:cNvSpPr>
            <a:spLocks noGrp="1"/>
          </p:cNvSpPr>
          <p:nvPr>
            <p:ph type="subTitle" idx="1"/>
          </p:nvPr>
        </p:nvSpPr>
        <p:spPr>
          <a:xfrm>
            <a:off x="2651760" y="1005840"/>
            <a:ext cx="9692640" cy="3840480"/>
          </a:xfrm>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r>
              <a:rPr lang="en-US" altLang="en-US" sz="4320" dirty="0"/>
              <a:t>Using the California Public </a:t>
            </a:r>
          </a:p>
          <a:p>
            <a:pPr algn="ctr"/>
            <a:r>
              <a:rPr lang="en-US" altLang="en-US" sz="4320" dirty="0"/>
              <a:t>Safety Power Shutoffs (PSPS) for Inclusive Emergency Planning</a:t>
            </a:r>
            <a:endParaRPr lang="en-US" altLang="en-US" sz="4320" b="1" dirty="0"/>
          </a:p>
          <a:p>
            <a:pPr algn="ctr"/>
            <a:endParaRPr lang="en-US" altLang="en-US" sz="1200" dirty="0"/>
          </a:p>
          <a:p>
            <a:pPr algn="ctr"/>
            <a:endParaRPr lang="en-US" altLang="en-US" sz="1200" dirty="0"/>
          </a:p>
          <a:p>
            <a:pPr algn="ctr"/>
            <a:endParaRPr lang="en-US" altLang="en-US" sz="1200" dirty="0"/>
          </a:p>
        </p:txBody>
      </p:sp>
      <p:sp>
        <p:nvSpPr>
          <p:cNvPr id="8196" name="TextBox 6">
            <a:extLst>
              <a:ext uri="{FF2B5EF4-FFF2-40B4-BE49-F238E27FC236}">
                <a16:creationId xmlns:a16="http://schemas.microsoft.com/office/drawing/2014/main" id="{CA291058-B8FA-4B92-B39F-1FFE85FEE4BA}"/>
              </a:ext>
            </a:extLst>
          </p:cNvPr>
          <p:cNvSpPr txBox="1">
            <a:spLocks noChangeArrowheads="1"/>
          </p:cNvSpPr>
          <p:nvPr/>
        </p:nvSpPr>
        <p:spPr bwMode="auto">
          <a:xfrm>
            <a:off x="2194560" y="6400800"/>
            <a:ext cx="6217920" cy="162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1" hangingPunct="1"/>
            <a:r>
              <a:rPr lang="en-US" altLang="en-US" sz="2880" dirty="0"/>
              <a:t>Christina Mills, Executive Director</a:t>
            </a:r>
          </a:p>
          <a:p>
            <a:pPr eaLnBrk="1" hangingPunct="1"/>
            <a:endParaRPr lang="en-US" altLang="en-US" sz="1200" dirty="0"/>
          </a:p>
          <a:p>
            <a:pPr eaLnBrk="1" hangingPunct="1"/>
            <a:r>
              <a:rPr lang="en-US" altLang="en-US" sz="2880" dirty="0"/>
              <a:t>California Foundation for </a:t>
            </a:r>
          </a:p>
          <a:p>
            <a:pPr eaLnBrk="1" hangingPunct="1"/>
            <a:r>
              <a:rPr lang="en-US" altLang="en-US" sz="2880" dirty="0"/>
              <a:t>Independent Living Centers (CFILC)</a:t>
            </a:r>
          </a:p>
        </p:txBody>
      </p:sp>
    </p:spTree>
    <p:extLst>
      <p:ext uri="{BB962C8B-B14F-4D97-AF65-F5344CB8AC3E}">
        <p14:creationId xmlns:p14="http://schemas.microsoft.com/office/powerpoint/2010/main" val="2103921637"/>
      </p:ext>
    </p:extLst>
  </p:cSld>
  <p:clrMapOvr>
    <a:masterClrMapping/>
  </p:clrMapOvr>
  <p:transition>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0ABB-968C-4C40-BA79-89A6B80C4372}"/>
              </a:ext>
            </a:extLst>
          </p:cNvPr>
          <p:cNvSpPr>
            <a:spLocks noGrp="1"/>
          </p:cNvSpPr>
          <p:nvPr>
            <p:ph type="title"/>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dirty="0">
                <a:solidFill>
                  <a:schemeClr val="bg1"/>
                </a:solidFill>
              </a:rPr>
              <a:t>Mission Statement</a:t>
            </a:r>
          </a:p>
        </p:txBody>
      </p:sp>
      <p:sp>
        <p:nvSpPr>
          <p:cNvPr id="9219" name="Content Placeholder 2">
            <a:extLst>
              <a:ext uri="{FF2B5EF4-FFF2-40B4-BE49-F238E27FC236}">
                <a16:creationId xmlns:a16="http://schemas.microsoft.com/office/drawing/2014/main" id="{5BF94031-8288-418F-A36E-29C8F3594F23}"/>
              </a:ext>
            </a:extLst>
          </p:cNvPr>
          <p:cNvSpPr>
            <a:spLocks noGrp="1"/>
          </p:cNvSpPr>
          <p:nvPr>
            <p:ph idx="1"/>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buFont typeface="Wingdings 2" panose="05020102010507070707" pitchFamily="18" charset="2"/>
              <a:buNone/>
            </a:pPr>
            <a:endParaRPr lang="en-US" altLang="en-US" dirty="0"/>
          </a:p>
          <a:p>
            <a:pPr>
              <a:buFont typeface="Wingdings 2" panose="05020102010507070707" pitchFamily="18" charset="2"/>
              <a:buNone/>
            </a:pPr>
            <a:endParaRPr lang="en-US" altLang="en-US" dirty="0"/>
          </a:p>
          <a:p>
            <a:pPr algn="ctr">
              <a:buFont typeface="Wingdings 2" panose="05020102010507070707" pitchFamily="18" charset="2"/>
              <a:buNone/>
            </a:pPr>
            <a:r>
              <a:rPr lang="en-US" altLang="en-US" sz="4320" dirty="0"/>
              <a:t>To increase access and equal opportunity </a:t>
            </a:r>
          </a:p>
          <a:p>
            <a:pPr algn="ctr">
              <a:buFont typeface="Wingdings 2" panose="05020102010507070707" pitchFamily="18" charset="2"/>
              <a:buNone/>
            </a:pPr>
            <a:r>
              <a:rPr lang="en-US" altLang="en-US" sz="4320" dirty="0"/>
              <a:t>for people with disabilities by building the capacity of Independent Living Centers.</a:t>
            </a:r>
          </a:p>
        </p:txBody>
      </p:sp>
      <p:pic>
        <p:nvPicPr>
          <p:cNvPr id="9220" name="9a730310-b0e8-4bc6-b8f4-67044c946c1e">
            <a:extLst>
              <a:ext uri="{FF2B5EF4-FFF2-40B4-BE49-F238E27FC236}">
                <a16:creationId xmlns:a16="http://schemas.microsoft.com/office/drawing/2014/main" id="{2C9388D8-81FA-41F2-90E3-00419F50909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0"/>
            <a:ext cx="182880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393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9a730310-b0e8-4bc6-b8f4-67044c946c1e">
            <a:extLst>
              <a:ext uri="{FF2B5EF4-FFF2-40B4-BE49-F238E27FC236}">
                <a16:creationId xmlns:a16="http://schemas.microsoft.com/office/drawing/2014/main" id="{B994651E-9E1E-4C85-8A18-CA5A9C61618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Disability Organizing Net Logo">
            <a:extLst>
              <a:ext uri="{FF2B5EF4-FFF2-40B4-BE49-F238E27FC236}">
                <a16:creationId xmlns:a16="http://schemas.microsoft.com/office/drawing/2014/main" id="{3156CEE8-C69D-4B76-9ED8-F5119936E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06" y="5591176"/>
            <a:ext cx="2952750" cy="263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Freedom Tech Logo">
            <a:extLst>
              <a:ext uri="{FF2B5EF4-FFF2-40B4-BE49-F238E27FC236}">
                <a16:creationId xmlns:a16="http://schemas.microsoft.com/office/drawing/2014/main" id="{DBDCEC80-F83A-464D-A658-5E62F880D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360" y="2103120"/>
            <a:ext cx="3840480" cy="208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Y.O. Disabled and Proud Logo">
            <a:extLst>
              <a:ext uri="{FF2B5EF4-FFF2-40B4-BE49-F238E27FC236}">
                <a16:creationId xmlns:a16="http://schemas.microsoft.com/office/drawing/2014/main" id="{FCAF9C89-5894-40A6-9166-930696C5D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2560" y="5579746"/>
            <a:ext cx="3291840" cy="264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Ability Tools Assistive Technology Network Logo">
            <a:extLst>
              <a:ext uri="{FF2B5EF4-FFF2-40B4-BE49-F238E27FC236}">
                <a16:creationId xmlns:a16="http://schemas.microsoft.com/office/drawing/2014/main" id="{BC373ACC-776A-4396-9301-F52B58F596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9380" y="3238500"/>
            <a:ext cx="4937760"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 descr="Digital Access Project Logo">
            <a:extLst>
              <a:ext uri="{FF2B5EF4-FFF2-40B4-BE49-F238E27FC236}">
                <a16:creationId xmlns:a16="http://schemas.microsoft.com/office/drawing/2014/main" id="{E19B6FC7-3A33-4475-9045-FED9C597B6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920240"/>
            <a:ext cx="4114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11">
            <a:extLst>
              <a:ext uri="{FF2B5EF4-FFF2-40B4-BE49-F238E27FC236}">
                <a16:creationId xmlns:a16="http://schemas.microsoft.com/office/drawing/2014/main" id="{166C8601-34B4-418B-85DB-B9DE591DD5D7}"/>
              </a:ext>
            </a:extLst>
          </p:cNvPr>
          <p:cNvSpPr>
            <a:spLocks noChangeArrowheads="1"/>
          </p:cNvSpPr>
          <p:nvPr/>
        </p:nvSpPr>
        <p:spPr bwMode="auto">
          <a:xfrm>
            <a:off x="2468880" y="457201"/>
            <a:ext cx="6949440" cy="941070"/>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buFont typeface="Wingdings 2" pitchFamily="18" charset="2"/>
              <a:buNone/>
              <a:defRPr/>
            </a:pPr>
            <a:r>
              <a:rPr lang="en-US" altLang="en-US" sz="5400" b="1" dirty="0">
                <a:solidFill>
                  <a:schemeClr val="bg1"/>
                </a:solidFill>
                <a:latin typeface="+mn-lt"/>
                <a:cs typeface="Arial" charset="0"/>
              </a:rPr>
              <a:t>CFILC programs</a:t>
            </a:r>
          </a:p>
        </p:txBody>
      </p:sp>
      <p:sp>
        <p:nvSpPr>
          <p:cNvPr id="10249" name="TextBox 8" descr="Membership/Public Policy Logo">
            <a:extLst>
              <a:ext uri="{FF2B5EF4-FFF2-40B4-BE49-F238E27FC236}">
                <a16:creationId xmlns:a16="http://schemas.microsoft.com/office/drawing/2014/main" id="{B8D6F8C3-A3C9-4D86-8CA2-963676A5D287}"/>
              </a:ext>
            </a:extLst>
          </p:cNvPr>
          <p:cNvSpPr txBox="1">
            <a:spLocks noChangeArrowheads="1"/>
          </p:cNvSpPr>
          <p:nvPr/>
        </p:nvSpPr>
        <p:spPr bwMode="auto">
          <a:xfrm>
            <a:off x="3017520" y="4297680"/>
            <a:ext cx="3108960" cy="114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1" hangingPunct="1"/>
            <a:r>
              <a:rPr lang="en-US" altLang="en-US" sz="3360" b="1" dirty="0">
                <a:solidFill>
                  <a:srgbClr val="7030A0"/>
                </a:solidFill>
              </a:rPr>
              <a:t>Membership/</a:t>
            </a:r>
          </a:p>
          <a:p>
            <a:pPr eaLnBrk="1" hangingPunct="1"/>
            <a:r>
              <a:rPr lang="en-US" altLang="en-US" sz="3360" b="1" dirty="0">
                <a:solidFill>
                  <a:srgbClr val="7030A0"/>
                </a:solidFill>
              </a:rPr>
              <a:t>Public Policy</a:t>
            </a:r>
          </a:p>
        </p:txBody>
      </p:sp>
      <p:pic>
        <p:nvPicPr>
          <p:cNvPr id="10250" name="Picture 11" descr="Logo for Disability Disaster Access &amp; Resources">
            <a:extLst>
              <a:ext uri="{FF2B5EF4-FFF2-40B4-BE49-F238E27FC236}">
                <a16:creationId xmlns:a16="http://schemas.microsoft.com/office/drawing/2014/main" id="{EB1FDD8D-8EF5-400D-9B4C-B18AFF526F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2161" y="5707380"/>
            <a:ext cx="2244090" cy="220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328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EAAD-AE23-47EC-94AC-F0FA85A87C18}"/>
              </a:ext>
            </a:extLst>
          </p:cNvPr>
          <p:cNvSpPr>
            <a:spLocks noGrp="1"/>
          </p:cNvSpPr>
          <p:nvPr>
            <p:ph type="title"/>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dirty="0">
                <a:solidFill>
                  <a:schemeClr val="bg1"/>
                </a:solidFill>
              </a:rPr>
              <a:t>CFILC members</a:t>
            </a:r>
          </a:p>
        </p:txBody>
      </p:sp>
      <p:sp>
        <p:nvSpPr>
          <p:cNvPr id="11267" name="Content Placeholder 2">
            <a:extLst>
              <a:ext uri="{FF2B5EF4-FFF2-40B4-BE49-F238E27FC236}">
                <a16:creationId xmlns:a16="http://schemas.microsoft.com/office/drawing/2014/main" id="{49CB136B-F42C-4186-B089-E2C253DCD659}"/>
              </a:ext>
            </a:extLst>
          </p:cNvPr>
          <p:cNvSpPr>
            <a:spLocks noGrp="1"/>
          </p:cNvSpPr>
          <p:nvPr>
            <p:ph idx="1"/>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buFont typeface="Wingdings 2" panose="05020102010507070707" pitchFamily="18" charset="2"/>
              <a:buNone/>
            </a:pPr>
            <a:r>
              <a:rPr lang="en-US" altLang="en-US" sz="2880" dirty="0"/>
              <a:t>	</a:t>
            </a:r>
          </a:p>
          <a:p>
            <a:pPr>
              <a:buFont typeface="Wingdings 2" panose="05020102010507070707" pitchFamily="18" charset="2"/>
              <a:buNone/>
            </a:pPr>
            <a:r>
              <a:rPr lang="en-US" altLang="en-US" sz="2880" dirty="0"/>
              <a:t>	CFILC is </a:t>
            </a:r>
            <a:r>
              <a:rPr lang="en-US" altLang="en-US" sz="2880" b="1" dirty="0"/>
              <a:t>not</a:t>
            </a:r>
            <a:r>
              <a:rPr lang="en-US" altLang="en-US" sz="2880" dirty="0"/>
              <a:t> an Independent Living Center </a:t>
            </a:r>
          </a:p>
          <a:p>
            <a:pPr>
              <a:buFont typeface="Wingdings 2" panose="05020102010507070707" pitchFamily="18" charset="2"/>
              <a:buNone/>
            </a:pPr>
            <a:endParaRPr lang="en-US" altLang="en-US" sz="2880" dirty="0"/>
          </a:p>
          <a:p>
            <a:pPr>
              <a:buFont typeface="Wingdings 2" panose="05020102010507070707" pitchFamily="18" charset="2"/>
              <a:buNone/>
            </a:pPr>
            <a:r>
              <a:rPr lang="en-US" altLang="en-US" sz="2880" dirty="0"/>
              <a:t>	Independent Living Centers (ILC) make-up CFILCs board of directors and our membership. CFILC’s membership covers 56 of California’s 58 counties. </a:t>
            </a:r>
          </a:p>
          <a:p>
            <a:pPr>
              <a:buFont typeface="Wingdings 2" panose="05020102010507070707" pitchFamily="18" charset="2"/>
              <a:buNone/>
            </a:pPr>
            <a:endParaRPr lang="en-US" altLang="en-US" sz="2880" dirty="0"/>
          </a:p>
          <a:p>
            <a:pPr>
              <a:buFont typeface="Wingdings 2" panose="05020102010507070707" pitchFamily="18" charset="2"/>
              <a:buNone/>
            </a:pPr>
            <a:r>
              <a:rPr lang="en-US" altLang="en-US" sz="2880" dirty="0"/>
              <a:t>	CFILC membership directory, </a:t>
            </a:r>
            <a:r>
              <a:rPr lang="en-US" altLang="en-US" sz="2880" dirty="0">
                <a:hlinkClick r:id="rId2"/>
              </a:rPr>
              <a:t>http://www.cfilc.org/members/meet-members.php</a:t>
            </a:r>
            <a:endParaRPr lang="en-US" altLang="en-US" sz="2880" dirty="0"/>
          </a:p>
        </p:txBody>
      </p:sp>
      <p:pic>
        <p:nvPicPr>
          <p:cNvPr id="11268" name="9a730310-b0e8-4bc6-b8f4-67044c946c1e">
            <a:extLst>
              <a:ext uri="{FF2B5EF4-FFF2-40B4-BE49-F238E27FC236}">
                <a16:creationId xmlns:a16="http://schemas.microsoft.com/office/drawing/2014/main" id="{7C6989AC-25B5-46EF-B41F-E11B10FCA22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050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03B5-46DE-4E7B-849C-3A00926020C2}"/>
              </a:ext>
            </a:extLst>
          </p:cNvPr>
          <p:cNvSpPr>
            <a:spLocks noGrp="1"/>
          </p:cNvSpPr>
          <p:nvPr>
            <p:ph type="title"/>
          </p:nvPr>
        </p:nvSpPr>
        <p:spPr>
          <a:xfrm>
            <a:off x="2103120" y="274320"/>
            <a:ext cx="8869680" cy="1093622"/>
          </a:xfrm>
        </p:spPr>
        <p:txBody>
          <a:bodyPr>
            <a:no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sz="5280" dirty="0">
                <a:solidFill>
                  <a:schemeClr val="bg1"/>
                </a:solidFill>
                <a:latin typeface="+mn-lt"/>
                <a:ea typeface="Tahoma" panose="020B0604030504040204" pitchFamily="34" charset="0"/>
                <a:cs typeface="Tahoma" panose="020B0604030504040204" pitchFamily="34" charset="0"/>
              </a:rPr>
              <a:t>How did we get here?</a:t>
            </a:r>
          </a:p>
        </p:txBody>
      </p:sp>
      <p:sp>
        <p:nvSpPr>
          <p:cNvPr id="12291" name="Content Placeholder 2">
            <a:extLst>
              <a:ext uri="{FF2B5EF4-FFF2-40B4-BE49-F238E27FC236}">
                <a16:creationId xmlns:a16="http://schemas.microsoft.com/office/drawing/2014/main" id="{E90A3D22-0771-4394-97FA-11E15E4D5A31}"/>
              </a:ext>
            </a:extLst>
          </p:cNvPr>
          <p:cNvSpPr>
            <a:spLocks noGrp="1"/>
          </p:cNvSpPr>
          <p:nvPr>
            <p:ph idx="1"/>
          </p:nvPr>
        </p:nvSpPr>
        <p:spPr>
          <a:xfrm>
            <a:off x="2377440" y="2011680"/>
            <a:ext cx="9875520" cy="5943600"/>
          </a:xfrm>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buFont typeface="Wingdings 2" panose="05020102010507070707" pitchFamily="18" charset="2"/>
              <a:buNone/>
            </a:pPr>
            <a:r>
              <a:rPr lang="en-US" altLang="en-US" sz="2880" dirty="0">
                <a:cs typeface="Tahoma" panose="020B0604030504040204" pitchFamily="34" charset="0"/>
              </a:rPr>
              <a:t>CFILC and Independent Living Centers: </a:t>
            </a:r>
          </a:p>
          <a:p>
            <a:pPr>
              <a:buFont typeface="Wingdings 2" panose="05020102010507070707" pitchFamily="18" charset="2"/>
              <a:buNone/>
            </a:pPr>
            <a:endParaRPr lang="en-US" altLang="en-US" sz="1440" dirty="0">
              <a:cs typeface="Tahoma" panose="020B0604030504040204" pitchFamily="34" charset="0"/>
            </a:endParaRPr>
          </a:p>
          <a:p>
            <a:r>
              <a:rPr lang="en-US" altLang="en-US" sz="2880" dirty="0">
                <a:cs typeface="Tahoma" panose="020B0604030504040204" pitchFamily="34" charset="0"/>
              </a:rPr>
              <a:t>Commissioned after action disaster reports </a:t>
            </a:r>
          </a:p>
          <a:p>
            <a:r>
              <a:rPr lang="en-US" altLang="en-US" sz="2880" dirty="0">
                <a:cs typeface="Tahoma" panose="020B0604030504040204" pitchFamily="34" charset="0"/>
              </a:rPr>
              <a:t>Sponsor, support and oppose legislation</a:t>
            </a:r>
          </a:p>
          <a:p>
            <a:r>
              <a:rPr lang="en-US" altLang="en-US" sz="2880" dirty="0">
                <a:cs typeface="Tahoma" panose="020B0604030504040204" pitchFamily="34" charset="0"/>
              </a:rPr>
              <a:t>Provide expert witness testimony </a:t>
            </a:r>
          </a:p>
          <a:p>
            <a:r>
              <a:rPr lang="en-US" altLang="en-US" sz="2880" dirty="0">
                <a:cs typeface="Tahoma" panose="020B0604030504040204" pitchFamily="34" charset="0"/>
              </a:rPr>
              <a:t>Host and participate in disability disaster coalitions </a:t>
            </a:r>
          </a:p>
          <a:p>
            <a:r>
              <a:rPr lang="en-US" altLang="en-US" sz="2880" dirty="0">
                <a:cs typeface="Tahoma" panose="020B0604030504040204" pitchFamily="34" charset="0"/>
              </a:rPr>
              <a:t>Regional &amp; local OES coordination and planning</a:t>
            </a:r>
          </a:p>
          <a:p>
            <a:r>
              <a:rPr lang="en-US" altLang="en-US" sz="2880" dirty="0">
                <a:cs typeface="Tahoma" panose="020B0604030504040204" pitchFamily="34" charset="0"/>
              </a:rPr>
              <a:t>Functional Assessment Service Teams (FAST)</a:t>
            </a:r>
          </a:p>
          <a:p>
            <a:r>
              <a:rPr lang="en-US" altLang="en-US" sz="2880" dirty="0">
                <a:cs typeface="Tahoma" panose="020B0604030504040204" pitchFamily="34" charset="0"/>
              </a:rPr>
              <a:t>Virtual and onsite shelter accessibility support</a:t>
            </a:r>
          </a:p>
          <a:p>
            <a:r>
              <a:rPr lang="en-US" altLang="en-US" sz="2880" dirty="0">
                <a:cs typeface="Tahoma" panose="020B0604030504040204" pitchFamily="34" charset="0"/>
              </a:rPr>
              <a:t>Fulfill AT and DME needs or provide referrals </a:t>
            </a:r>
          </a:p>
          <a:p>
            <a:r>
              <a:rPr lang="en-US" altLang="en-US" sz="2880" dirty="0">
                <a:cs typeface="Tahoma" panose="020B0604030504040204" pitchFamily="34" charset="0"/>
              </a:rPr>
              <a:t>Advisory committee and board participation </a:t>
            </a:r>
          </a:p>
          <a:p>
            <a:r>
              <a:rPr lang="en-US" altLang="en-US" sz="2880" dirty="0">
                <a:cs typeface="Tahoma" panose="020B0604030504040204" pitchFamily="34" charset="0"/>
              </a:rPr>
              <a:t>Established the Richard </a:t>
            </a:r>
            <a:r>
              <a:rPr lang="en-US" altLang="en-US" sz="2880" dirty="0" err="1">
                <a:cs typeface="Tahoma" panose="020B0604030504040204" pitchFamily="34" charset="0"/>
              </a:rPr>
              <a:t>Devylder</a:t>
            </a:r>
            <a:r>
              <a:rPr lang="en-US" altLang="en-US" sz="2880" dirty="0">
                <a:cs typeface="Tahoma" panose="020B0604030504040204" pitchFamily="34" charset="0"/>
              </a:rPr>
              <a:t> Disaster Relief Fund</a:t>
            </a:r>
          </a:p>
          <a:p>
            <a:r>
              <a:rPr lang="en-US" altLang="en-US" sz="2880" dirty="0">
                <a:cs typeface="Tahoma" panose="020B0604030504040204" pitchFamily="34" charset="0"/>
              </a:rPr>
              <a:t>Accessible Charging Stations at ILCs </a:t>
            </a:r>
          </a:p>
          <a:p>
            <a:r>
              <a:rPr lang="en-US" altLang="en-US" sz="2880" dirty="0">
                <a:cs typeface="Tahoma" panose="020B0604030504040204" pitchFamily="34" charset="0"/>
              </a:rPr>
              <a:t>Pacific Gas &amp; Electricity Contract </a:t>
            </a:r>
          </a:p>
          <a:p>
            <a:endParaRPr lang="en-US" altLang="en-US" sz="2880" dirty="0">
              <a:latin typeface="Tahoma" panose="020B0604030504040204" pitchFamily="34" charset="0"/>
              <a:cs typeface="Tahoma" panose="020B0604030504040204" pitchFamily="34" charset="0"/>
            </a:endParaRPr>
          </a:p>
          <a:p>
            <a:endParaRPr lang="en-US" altLang="en-US" sz="2880" dirty="0">
              <a:latin typeface="Tahoma" panose="020B0604030504040204" pitchFamily="34" charset="0"/>
              <a:cs typeface="Tahoma" panose="020B0604030504040204" pitchFamily="34" charset="0"/>
            </a:endParaRPr>
          </a:p>
        </p:txBody>
      </p:sp>
      <p:pic>
        <p:nvPicPr>
          <p:cNvPr id="12292" name="9a730310-b0e8-4bc6-b8f4-67044c946c1e">
            <a:extLst>
              <a:ext uri="{FF2B5EF4-FFF2-40B4-BE49-F238E27FC236}">
                <a16:creationId xmlns:a16="http://schemas.microsoft.com/office/drawing/2014/main" id="{9D087641-19C9-474D-872E-7A5EACEE57E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42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243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3769" y="2430379"/>
            <a:ext cx="11302968" cy="4793380"/>
          </a:xfrm>
        </p:spPr>
        <p:txBody>
          <a:bodyPr>
            <a:noAutofit/>
          </a:bodyPr>
          <a:lstStyle/>
          <a:p>
            <a:r>
              <a:rPr lang="en-US" sz="2800" dirty="0">
                <a:solidFill>
                  <a:schemeClr val="bg1"/>
                </a:solidFill>
                <a:latin typeface="Gotham" panose="02000504050000020004" pitchFamily="2" charset="0"/>
                <a:ea typeface="Arial"/>
                <a:cs typeface="Arial"/>
                <a:sym typeface="Arial"/>
              </a:rPr>
              <a:t>FREED &amp; Independent Living Centers </a:t>
            </a:r>
          </a:p>
          <a:p>
            <a:r>
              <a:rPr lang="en-US" sz="2800" dirty="0">
                <a:solidFill>
                  <a:schemeClr val="bg1"/>
                </a:solidFill>
                <a:latin typeface="Gotham" panose="02000504050000020004" pitchFamily="2" charset="0"/>
                <a:ea typeface="Arial"/>
                <a:cs typeface="Arial"/>
                <a:sym typeface="Arial"/>
              </a:rPr>
              <a:t>Aging &amp; Disability Resource Connections </a:t>
            </a:r>
          </a:p>
          <a:p>
            <a:r>
              <a:rPr lang="en-US" sz="2800" dirty="0">
                <a:solidFill>
                  <a:schemeClr val="bg1"/>
                </a:solidFill>
                <a:latin typeface="Gotham" panose="02000504050000020004" pitchFamily="2" charset="0"/>
                <a:ea typeface="Arial"/>
                <a:cs typeface="Arial"/>
                <a:sym typeface="Arial"/>
              </a:rPr>
              <a:t>Access and Functional Needs Survey</a:t>
            </a:r>
          </a:p>
          <a:p>
            <a:r>
              <a:rPr lang="en-US" sz="2800" dirty="0">
                <a:solidFill>
                  <a:schemeClr val="bg1"/>
                </a:solidFill>
                <a:latin typeface="Gotham" panose="02000504050000020004" pitchFamily="2" charset="0"/>
                <a:ea typeface="Arial"/>
                <a:cs typeface="Arial"/>
                <a:sym typeface="Arial"/>
              </a:rPr>
              <a:t>2019 California Public Safety Power Shut-offs (PSPS) Timeline </a:t>
            </a:r>
          </a:p>
          <a:p>
            <a:r>
              <a:rPr lang="en-US" sz="2800" dirty="0">
                <a:solidFill>
                  <a:schemeClr val="bg1"/>
                </a:solidFill>
                <a:latin typeface="Gotham" panose="02000504050000020004" pitchFamily="2" charset="0"/>
                <a:ea typeface="Arial"/>
                <a:cs typeface="Arial"/>
                <a:sym typeface="Arial"/>
              </a:rPr>
              <a:t>Stories from the community</a:t>
            </a:r>
            <a:endParaRPr lang="en-US" sz="2800" dirty="0">
              <a:solidFill>
                <a:schemeClr val="bg1"/>
              </a:solidFill>
              <a:latin typeface="Gotham" panose="02000504050000020004" pitchFamily="2" charset="0"/>
            </a:endParaRPr>
          </a:p>
          <a:p>
            <a:r>
              <a:rPr lang="en-US" sz="2800" dirty="0">
                <a:solidFill>
                  <a:schemeClr val="bg1"/>
                </a:solidFill>
                <a:latin typeface="Gotham" panose="02000504050000020004" pitchFamily="2" charset="0"/>
              </a:rPr>
              <a:t>What worked </a:t>
            </a:r>
          </a:p>
          <a:p>
            <a:r>
              <a:rPr lang="en-US" sz="2800" dirty="0">
                <a:solidFill>
                  <a:schemeClr val="bg1"/>
                </a:solidFill>
                <a:latin typeface="Gotham" panose="02000504050000020004" pitchFamily="2" charset="0"/>
              </a:rPr>
              <a:t>Barriers</a:t>
            </a:r>
          </a:p>
          <a:p>
            <a:r>
              <a:rPr lang="en-US" sz="2800" dirty="0">
                <a:solidFill>
                  <a:schemeClr val="bg1"/>
                </a:solidFill>
                <a:latin typeface="Gotham" panose="02000504050000020004" pitchFamily="2" charset="0"/>
                <a:ea typeface="Arial"/>
                <a:cs typeface="Arial"/>
                <a:sym typeface="Arial"/>
              </a:rPr>
              <a:t>Effective strategies that could become best practices </a:t>
            </a:r>
          </a:p>
          <a:p>
            <a:r>
              <a:rPr lang="en-US" sz="2800" dirty="0" err="1">
                <a:solidFill>
                  <a:schemeClr val="bg1"/>
                </a:solidFill>
                <a:latin typeface="Gotham" panose="02000504050000020004" pitchFamily="2" charset="0"/>
                <a:ea typeface="Arial"/>
                <a:cs typeface="Arial"/>
                <a:sym typeface="Arial"/>
              </a:rPr>
              <a:t>Listos</a:t>
            </a:r>
            <a:r>
              <a:rPr lang="en-US" sz="2800" dirty="0">
                <a:solidFill>
                  <a:schemeClr val="bg1"/>
                </a:solidFill>
                <a:latin typeface="Gotham" panose="02000504050000020004" pitchFamily="2" charset="0"/>
                <a:ea typeface="Arial"/>
                <a:cs typeface="Arial"/>
                <a:sym typeface="Arial"/>
              </a:rPr>
              <a:t> Campaign </a:t>
            </a:r>
          </a:p>
          <a:p>
            <a:endParaRPr lang="en-US" sz="2800" dirty="0">
              <a:solidFill>
                <a:schemeClr val="bg1"/>
              </a:solidFill>
              <a:latin typeface="Gotham" panose="02000504050000020004" pitchFamily="2" charset="0"/>
            </a:endParaRPr>
          </a:p>
        </p:txBody>
      </p:sp>
      <p:sp>
        <p:nvSpPr>
          <p:cNvPr id="5" name="Rectangle 4">
            <a:extLst>
              <a:ext uri="{FF2B5EF4-FFF2-40B4-BE49-F238E27FC236}">
                <a16:creationId xmlns:a16="http://schemas.microsoft.com/office/drawing/2014/main" id="{9CAA2359-9242-42E4-8F60-C65B6C333513}"/>
              </a:ext>
            </a:extLst>
          </p:cNvPr>
          <p:cNvSpPr/>
          <p:nvPr/>
        </p:nvSpPr>
        <p:spPr>
          <a:xfrm>
            <a:off x="1299349" y="759619"/>
            <a:ext cx="9005992" cy="923330"/>
          </a:xfrm>
          <a:prstGeom prst="rect">
            <a:avLst/>
          </a:prstGeom>
        </p:spPr>
        <p:txBody>
          <a:bodyPr wrap="none">
            <a:spAutoFit/>
          </a:bodyPr>
          <a:lstStyle/>
          <a:p>
            <a:r>
              <a:rPr lang="en-US" sz="5400" b="1" dirty="0">
                <a:solidFill>
                  <a:schemeClr val="bg1"/>
                </a:solidFill>
                <a:latin typeface="Gotham" panose="02000504050000020004" pitchFamily="2" charset="0"/>
              </a:rPr>
              <a:t>WHAT WE WILL COVER </a:t>
            </a:r>
          </a:p>
        </p:txBody>
      </p:sp>
    </p:spTree>
    <p:extLst>
      <p:ext uri="{BB962C8B-B14F-4D97-AF65-F5344CB8AC3E}">
        <p14:creationId xmlns:p14="http://schemas.microsoft.com/office/powerpoint/2010/main" val="926487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5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50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75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75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75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75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67614-186E-4E62-81DC-F34732EF7F0C}"/>
              </a:ext>
            </a:extLst>
          </p:cNvPr>
          <p:cNvSpPr>
            <a:spLocks noGrp="1"/>
          </p:cNvSpPr>
          <p:nvPr>
            <p:ph type="title"/>
          </p:nvPr>
        </p:nvSpPr>
        <p:spPr>
          <a:xfrm>
            <a:off x="2286000" y="548640"/>
            <a:ext cx="9875520" cy="819302"/>
          </a:xfrm>
        </p:spPr>
        <p:txBody>
          <a:bodyPr>
            <a:no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sz="5280" dirty="0">
                <a:solidFill>
                  <a:schemeClr val="bg1"/>
                </a:solidFill>
                <a:latin typeface="+mn-lt"/>
                <a:ea typeface="Tahoma" panose="020B0604030504040204" pitchFamily="34" charset="0"/>
                <a:cs typeface="Tahoma" panose="020B0604030504040204" pitchFamily="34" charset="0"/>
              </a:rPr>
              <a:t>Community Assessment </a:t>
            </a:r>
          </a:p>
        </p:txBody>
      </p:sp>
      <p:pic>
        <p:nvPicPr>
          <p:cNvPr id="13315" name="Content Placeholder 4" descr="Disability Community Assessment Survey Results from 2019. ">
            <a:extLst>
              <a:ext uri="{FF2B5EF4-FFF2-40B4-BE49-F238E27FC236}">
                <a16:creationId xmlns:a16="http://schemas.microsoft.com/office/drawing/2014/main" id="{1ECA612A-69FB-4B08-AABE-CFF5051817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19676" y="2011680"/>
            <a:ext cx="4591050" cy="5943600"/>
          </a:xfrm>
        </p:spPr>
      </p:pic>
      <p:pic>
        <p:nvPicPr>
          <p:cNvPr id="13316" name="9a730310-b0e8-4bc6-b8f4-67044c946c1e">
            <a:extLst>
              <a:ext uri="{FF2B5EF4-FFF2-40B4-BE49-F238E27FC236}">
                <a16:creationId xmlns:a16="http://schemas.microsoft.com/office/drawing/2014/main" id="{ED92B8D2-B0EB-41B2-98B1-4C4A1AED849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998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285D-8832-4A76-A7C9-5BA1AB5E9CF1}"/>
              </a:ext>
            </a:extLst>
          </p:cNvPr>
          <p:cNvSpPr>
            <a:spLocks noGrp="1"/>
          </p:cNvSpPr>
          <p:nvPr>
            <p:ph type="title"/>
          </p:nvPr>
        </p:nvSpPr>
        <p:spPr>
          <a:xfrm>
            <a:off x="2011680" y="457200"/>
            <a:ext cx="9875520" cy="819302"/>
          </a:xfrm>
        </p:spPr>
        <p:txBody>
          <a:bodyPr>
            <a:no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sz="5280" dirty="0">
                <a:solidFill>
                  <a:schemeClr val="bg1"/>
                </a:solidFill>
                <a:latin typeface="+mn-lt"/>
                <a:ea typeface="Tahoma" panose="020B0604030504040204" pitchFamily="34" charset="0"/>
                <a:cs typeface="Tahoma" panose="020B0604030504040204" pitchFamily="34" charset="0"/>
              </a:rPr>
              <a:t>CFILC Pilot Program</a:t>
            </a:r>
          </a:p>
        </p:txBody>
      </p:sp>
      <p:sp>
        <p:nvSpPr>
          <p:cNvPr id="14339" name="Content Placeholder 2">
            <a:extLst>
              <a:ext uri="{FF2B5EF4-FFF2-40B4-BE49-F238E27FC236}">
                <a16:creationId xmlns:a16="http://schemas.microsoft.com/office/drawing/2014/main" id="{D5AF41FF-D553-4F47-ADA9-42F03187282D}"/>
              </a:ext>
            </a:extLst>
          </p:cNvPr>
          <p:cNvSpPr>
            <a:spLocks noGrp="1"/>
          </p:cNvSpPr>
          <p:nvPr>
            <p:ph idx="1"/>
          </p:nvPr>
        </p:nvSpPr>
        <p:spPr>
          <a:xfrm>
            <a:off x="2377440" y="2011680"/>
            <a:ext cx="9875520" cy="5943600"/>
          </a:xfrm>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buFont typeface="Wingdings 2" panose="05020102010507070707" pitchFamily="18" charset="2"/>
              <a:buNone/>
            </a:pPr>
            <a:endParaRPr lang="en-US" altLang="en-US" dirty="0">
              <a:cs typeface="Tahoma" panose="020B0604030504040204" pitchFamily="34" charset="0"/>
            </a:endParaRPr>
          </a:p>
          <a:p>
            <a:pPr algn="ctr">
              <a:buFont typeface="Wingdings 2" panose="05020102010507070707" pitchFamily="18" charset="2"/>
              <a:buNone/>
            </a:pPr>
            <a:r>
              <a:rPr lang="en-US" altLang="en-US" dirty="0">
                <a:cs typeface="Tahoma" panose="020B0604030504040204" pitchFamily="34" charset="0"/>
              </a:rPr>
              <a:t>CFILC Disability Disaster Access &amp; Resources Public Safety Power Shutoff (PSPS) </a:t>
            </a:r>
          </a:p>
          <a:p>
            <a:pPr algn="ctr">
              <a:buFont typeface="Wingdings 2" panose="05020102010507070707" pitchFamily="18" charset="2"/>
              <a:buNone/>
            </a:pPr>
            <a:r>
              <a:rPr lang="en-US" altLang="en-US" b="1" dirty="0">
                <a:cs typeface="Tahoma" panose="020B0604030504040204" pitchFamily="34" charset="0"/>
              </a:rPr>
              <a:t>Pilot Program </a:t>
            </a:r>
          </a:p>
          <a:p>
            <a:pPr algn="ctr">
              <a:buFont typeface="Wingdings 2" panose="05020102010507070707" pitchFamily="18" charset="2"/>
              <a:buNone/>
            </a:pPr>
            <a:endParaRPr lang="en-US" altLang="en-US" dirty="0">
              <a:cs typeface="Tahoma" panose="020B0604030504040204" pitchFamily="34" charset="0"/>
            </a:endParaRPr>
          </a:p>
          <a:p>
            <a:pPr algn="ctr">
              <a:buFont typeface="Wingdings 2" panose="05020102010507070707" pitchFamily="18" charset="2"/>
              <a:buNone/>
            </a:pPr>
            <a:r>
              <a:rPr lang="en-US" altLang="en-US" dirty="0">
                <a:cs typeface="Tahoma" panose="020B0604030504040204" pitchFamily="34" charset="0"/>
              </a:rPr>
              <a:t>Funded by Pacific Gas &amp; Electricity</a:t>
            </a:r>
          </a:p>
          <a:p>
            <a:pPr algn="ctr">
              <a:buFont typeface="Wingdings 2" panose="05020102010507070707" pitchFamily="18" charset="2"/>
              <a:buNone/>
            </a:pPr>
            <a:endParaRPr lang="en-US" altLang="en-US" dirty="0">
              <a:cs typeface="Tahoma" panose="020B0604030504040204" pitchFamily="34" charset="0"/>
            </a:endParaRPr>
          </a:p>
          <a:p>
            <a:pPr algn="ctr">
              <a:buFont typeface="Wingdings 2" panose="05020102010507070707" pitchFamily="18" charset="2"/>
              <a:buNone/>
            </a:pPr>
            <a:r>
              <a:rPr lang="en-US" altLang="en-US" dirty="0">
                <a:cs typeface="Tahoma" panose="020B0604030504040204" pitchFamily="34" charset="0"/>
              </a:rPr>
              <a:t>www.disabilitydisasteraccess.org </a:t>
            </a:r>
          </a:p>
        </p:txBody>
      </p:sp>
      <p:pic>
        <p:nvPicPr>
          <p:cNvPr id="14340" name="9a730310-b0e8-4bc6-b8f4-67044c946c1e">
            <a:extLst>
              <a:ext uri="{FF2B5EF4-FFF2-40B4-BE49-F238E27FC236}">
                <a16:creationId xmlns:a16="http://schemas.microsoft.com/office/drawing/2014/main" id="{2D49EBB3-9E76-4DAB-97E5-407E3167AC9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437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0055-E966-42D5-9C4D-EE30FD263FD3}"/>
              </a:ext>
            </a:extLst>
          </p:cNvPr>
          <p:cNvSpPr>
            <a:spLocks noGrp="1"/>
          </p:cNvSpPr>
          <p:nvPr>
            <p:ph type="title"/>
          </p:nvPr>
        </p:nvSpPr>
        <p:spPr>
          <a:xfrm>
            <a:off x="1956595" y="457200"/>
            <a:ext cx="9875520" cy="819302"/>
          </a:xfrm>
        </p:spPr>
        <p:txBody>
          <a:bodyPr>
            <a:no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sz="5280" dirty="0">
                <a:solidFill>
                  <a:schemeClr val="bg1"/>
                </a:solidFill>
                <a:latin typeface="+mn-lt"/>
                <a:ea typeface="Tahoma" panose="020B0604030504040204" pitchFamily="34" charset="0"/>
                <a:cs typeface="Tahoma" panose="020B0604030504040204" pitchFamily="34" charset="0"/>
              </a:rPr>
              <a:t>2019 PSPS Research &amp; Impacts</a:t>
            </a:r>
          </a:p>
        </p:txBody>
      </p:sp>
      <p:sp>
        <p:nvSpPr>
          <p:cNvPr id="15363" name="Content Placeholder 2">
            <a:extLst>
              <a:ext uri="{FF2B5EF4-FFF2-40B4-BE49-F238E27FC236}">
                <a16:creationId xmlns:a16="http://schemas.microsoft.com/office/drawing/2014/main" id="{CEFDEEDF-DA91-4D9B-8D0C-D817A7B9AB34}"/>
              </a:ext>
            </a:extLst>
          </p:cNvPr>
          <p:cNvSpPr>
            <a:spLocks noGrp="1"/>
          </p:cNvSpPr>
          <p:nvPr>
            <p:ph idx="1"/>
          </p:nvPr>
        </p:nvSpPr>
        <p:spPr>
          <a:xfrm>
            <a:off x="2377440" y="2011680"/>
            <a:ext cx="9875520" cy="5943600"/>
          </a:xfrm>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r>
              <a:rPr lang="en-US" altLang="en-US" dirty="0">
                <a:cs typeface="Tahoma" panose="020B0604030504040204" pitchFamily="34" charset="0"/>
              </a:rPr>
              <a:t>Developed relationships with battery vendors</a:t>
            </a:r>
          </a:p>
          <a:p>
            <a:r>
              <a:rPr lang="en-US" altLang="en-US" dirty="0">
                <a:cs typeface="Tahoma" panose="020B0604030504040204" pitchFamily="34" charset="0"/>
              </a:rPr>
              <a:t>Small Sample Tests of AT/DME w/ Batteries</a:t>
            </a:r>
          </a:p>
          <a:p>
            <a:r>
              <a:rPr lang="en-US" altLang="en-US" dirty="0">
                <a:cs typeface="Tahoma" panose="020B0604030504040204" pitchFamily="34" charset="0"/>
              </a:rPr>
              <a:t>Received over 1000 incoming calls from individuals impacted </a:t>
            </a:r>
          </a:p>
          <a:p>
            <a:r>
              <a:rPr lang="en-US" altLang="en-US" dirty="0">
                <a:cs typeface="Tahoma" panose="020B0604030504040204" pitchFamily="34" charset="0"/>
              </a:rPr>
              <a:t>Provided 250 batteries to individuals </a:t>
            </a:r>
          </a:p>
          <a:p>
            <a:r>
              <a:rPr lang="en-US" altLang="en-US" dirty="0">
                <a:cs typeface="Tahoma" panose="020B0604030504040204" pitchFamily="34" charset="0"/>
              </a:rPr>
              <a:t>Assisted with over 82 hotels stays</a:t>
            </a:r>
          </a:p>
          <a:p>
            <a:r>
              <a:rPr lang="en-US" altLang="en-US" dirty="0">
                <a:cs typeface="Tahoma" panose="020B0604030504040204" pitchFamily="34" charset="0"/>
              </a:rPr>
              <a:t>Over 250 meals were provided </a:t>
            </a:r>
          </a:p>
          <a:p>
            <a:r>
              <a:rPr lang="en-US" altLang="en-US" dirty="0">
                <a:cs typeface="Tahoma" panose="020B0604030504040204" pitchFamily="34" charset="0"/>
              </a:rPr>
              <a:t>Assisted over 40 individuals with transportation/gas</a:t>
            </a:r>
          </a:p>
          <a:p>
            <a:pPr>
              <a:buFont typeface="Wingdings 2" panose="05020102010507070707" pitchFamily="18" charset="2"/>
              <a:buNone/>
            </a:pPr>
            <a:endParaRPr lang="en-US" altLang="en-US" dirty="0">
              <a:cs typeface="Tahoma" panose="020B0604030504040204" pitchFamily="34" charset="0"/>
            </a:endParaRPr>
          </a:p>
        </p:txBody>
      </p:sp>
      <p:pic>
        <p:nvPicPr>
          <p:cNvPr id="15364" name="9a730310-b0e8-4bc6-b8f4-67044c946c1e">
            <a:extLst>
              <a:ext uri="{FF2B5EF4-FFF2-40B4-BE49-F238E27FC236}">
                <a16:creationId xmlns:a16="http://schemas.microsoft.com/office/drawing/2014/main" id="{95EA351A-B9C0-4646-BBE1-348490811AE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199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78891-F49F-41EC-AF70-B14E15BCF556}"/>
              </a:ext>
            </a:extLst>
          </p:cNvPr>
          <p:cNvSpPr>
            <a:spLocks noGrp="1"/>
          </p:cNvSpPr>
          <p:nvPr>
            <p:ph type="title"/>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dirty="0">
                <a:solidFill>
                  <a:schemeClr val="bg1"/>
                </a:solidFill>
              </a:rPr>
              <a:t>2019 Lessons Learned</a:t>
            </a:r>
          </a:p>
        </p:txBody>
      </p:sp>
      <p:sp>
        <p:nvSpPr>
          <p:cNvPr id="16387" name="Content Placeholder 2">
            <a:extLst>
              <a:ext uri="{FF2B5EF4-FFF2-40B4-BE49-F238E27FC236}">
                <a16:creationId xmlns:a16="http://schemas.microsoft.com/office/drawing/2014/main" id="{8F053369-5054-4B22-81DC-CF6FCCE8D57C}"/>
              </a:ext>
            </a:extLst>
          </p:cNvPr>
          <p:cNvSpPr>
            <a:spLocks noGrp="1"/>
          </p:cNvSpPr>
          <p:nvPr>
            <p:ph idx="1"/>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r>
              <a:rPr lang="en-US" altLang="en-US" dirty="0"/>
              <a:t>Every individuals situation is unique</a:t>
            </a:r>
          </a:p>
          <a:p>
            <a:r>
              <a:rPr lang="en-US" altLang="en-US" dirty="0"/>
              <a:t>Eligibility for PSPS resources need to be on a individual by individual basis</a:t>
            </a:r>
          </a:p>
          <a:p>
            <a:r>
              <a:rPr lang="en-US" altLang="en-US" dirty="0"/>
              <a:t>Batteries are a band aid</a:t>
            </a:r>
          </a:p>
          <a:p>
            <a:r>
              <a:rPr lang="en-US" altLang="en-US" dirty="0"/>
              <a:t>Educating and working with individuals to develop a long term sustainable disaster/PSPS plan is critical </a:t>
            </a:r>
          </a:p>
          <a:p>
            <a:r>
              <a:rPr lang="en-US" altLang="en-US" dirty="0"/>
              <a:t>Resources are limited and only reach so many individuals </a:t>
            </a:r>
          </a:p>
          <a:p>
            <a:endParaRPr lang="en-US" altLang="en-US" dirty="0"/>
          </a:p>
        </p:txBody>
      </p:sp>
      <p:pic>
        <p:nvPicPr>
          <p:cNvPr id="16388" name="9a730310-b0e8-4bc6-b8f4-67044c946c1e">
            <a:extLst>
              <a:ext uri="{FF2B5EF4-FFF2-40B4-BE49-F238E27FC236}">
                <a16:creationId xmlns:a16="http://schemas.microsoft.com/office/drawing/2014/main" id="{362C649F-63EA-465C-AEC0-56D077C64EA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93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B489-4E36-40EE-9B69-16331FA81AB0}"/>
              </a:ext>
            </a:extLst>
          </p:cNvPr>
          <p:cNvSpPr>
            <a:spLocks noGrp="1"/>
          </p:cNvSpPr>
          <p:nvPr>
            <p:ph type="title"/>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dirty="0">
                <a:solidFill>
                  <a:schemeClr val="bg1"/>
                </a:solidFill>
              </a:rPr>
              <a:t>2020 Pilot Program </a:t>
            </a:r>
          </a:p>
        </p:txBody>
      </p:sp>
      <p:sp>
        <p:nvSpPr>
          <p:cNvPr id="17411" name="Content Placeholder 2">
            <a:extLst>
              <a:ext uri="{FF2B5EF4-FFF2-40B4-BE49-F238E27FC236}">
                <a16:creationId xmlns:a16="http://schemas.microsoft.com/office/drawing/2014/main" id="{7D36CD75-BF19-4EDE-B80F-886AAEFE0A09}"/>
              </a:ext>
            </a:extLst>
          </p:cNvPr>
          <p:cNvSpPr>
            <a:spLocks noGrp="1"/>
          </p:cNvSpPr>
          <p:nvPr>
            <p:ph idx="1"/>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r>
              <a:rPr lang="en-US" altLang="en-US" dirty="0"/>
              <a:t>Prioritizing Tier 3 areas of California first and Tier 2 areas second</a:t>
            </a:r>
          </a:p>
          <a:p>
            <a:r>
              <a:rPr lang="en-US" altLang="en-US" dirty="0"/>
              <a:t>Statewide uniformed consistency, but with local expertise </a:t>
            </a:r>
          </a:p>
          <a:p>
            <a:r>
              <a:rPr lang="en-US" altLang="en-US" dirty="0"/>
              <a:t>Educating and enrolling qualified individuals into the Medical Baseline Programs </a:t>
            </a:r>
          </a:p>
          <a:p>
            <a:r>
              <a:rPr lang="en-US" altLang="en-US" dirty="0"/>
              <a:t>Assist in meaningful long-term disaster/PSPS plans </a:t>
            </a:r>
          </a:p>
          <a:p>
            <a:r>
              <a:rPr lang="en-US" altLang="en-US" dirty="0"/>
              <a:t>Providing training and public awareness </a:t>
            </a:r>
          </a:p>
          <a:p>
            <a:endParaRPr lang="en-US" altLang="en-US" dirty="0"/>
          </a:p>
          <a:p>
            <a:endParaRPr lang="en-US" altLang="en-US" dirty="0"/>
          </a:p>
        </p:txBody>
      </p:sp>
      <p:pic>
        <p:nvPicPr>
          <p:cNvPr id="17412" name="9a730310-b0e8-4bc6-b8f4-67044c946c1e">
            <a:extLst>
              <a:ext uri="{FF2B5EF4-FFF2-40B4-BE49-F238E27FC236}">
                <a16:creationId xmlns:a16="http://schemas.microsoft.com/office/drawing/2014/main" id="{844C4A05-1A0E-4D95-844B-92EE144BADF4}"/>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330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PUC map.jpg">
            <a:extLst>
              <a:ext uri="{FF2B5EF4-FFF2-40B4-BE49-F238E27FC236}">
                <a16:creationId xmlns:a16="http://schemas.microsoft.com/office/drawing/2014/main" id="{BD4CCF7E-D284-4E39-B7A4-AFFB96E6DC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1680" y="108586"/>
            <a:ext cx="6217920" cy="812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3470040-7005-4575-81AE-8FF12BD7E489}"/>
              </a:ext>
            </a:extLst>
          </p:cNvPr>
          <p:cNvSpPr txBox="1"/>
          <p:nvPr/>
        </p:nvSpPr>
        <p:spPr>
          <a:xfrm>
            <a:off x="-457200" y="3200400"/>
            <a:ext cx="3749040" cy="443866"/>
          </a:xfrm>
          <a:prstGeom prst="rect">
            <a:avLst/>
          </a:prstGeom>
          <a:noFill/>
        </p:spPr>
        <p:txBody>
          <a:bodyPr wrap="square" numCol="2">
            <a:sp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endParaRPr lang="en-US" dirty="0">
              <a:cs typeface="Arial" charset="0"/>
            </a:endParaRPr>
          </a:p>
        </p:txBody>
      </p:sp>
      <p:sp>
        <p:nvSpPr>
          <p:cNvPr id="18436" name="Rectangle 5">
            <a:extLst>
              <a:ext uri="{FF2B5EF4-FFF2-40B4-BE49-F238E27FC236}">
                <a16:creationId xmlns:a16="http://schemas.microsoft.com/office/drawing/2014/main" id="{A3E376B0-2CA7-4350-8CC1-1697BEA98F09}"/>
              </a:ext>
            </a:extLst>
          </p:cNvPr>
          <p:cNvSpPr>
            <a:spLocks noChangeArrowheads="1"/>
          </p:cNvSpPr>
          <p:nvPr/>
        </p:nvSpPr>
        <p:spPr bwMode="auto">
          <a:xfrm>
            <a:off x="8503920" y="134403"/>
            <a:ext cx="52341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1" hangingPunct="1"/>
            <a:r>
              <a:rPr lang="en-US" altLang="en-US" sz="2400" b="1" dirty="0">
                <a:cs typeface="Tahoma" panose="020B0604030504040204" pitchFamily="34" charset="0"/>
              </a:rPr>
              <a:t>Most Vulnerable Counties</a:t>
            </a:r>
          </a:p>
          <a:p>
            <a:pPr algn="ctr" eaLnBrk="1" hangingPunct="1"/>
            <a:r>
              <a:rPr lang="en-US" altLang="en-US" sz="2400" b="1" dirty="0">
                <a:cs typeface="Tahoma" panose="020B0604030504040204" pitchFamily="34" charset="0"/>
              </a:rPr>
              <a:t>Tier 3</a:t>
            </a:r>
            <a:endParaRPr lang="en-US" altLang="en-US" sz="2400" dirty="0"/>
          </a:p>
        </p:txBody>
      </p:sp>
      <p:sp>
        <p:nvSpPr>
          <p:cNvPr id="8" name="TextBox 7">
            <a:extLst>
              <a:ext uri="{FF2B5EF4-FFF2-40B4-BE49-F238E27FC236}">
                <a16:creationId xmlns:a16="http://schemas.microsoft.com/office/drawing/2014/main" id="{7B648893-AD3A-4998-9A25-5C9D9AC63944}"/>
              </a:ext>
            </a:extLst>
          </p:cNvPr>
          <p:cNvSpPr txBox="1"/>
          <p:nvPr/>
        </p:nvSpPr>
        <p:spPr>
          <a:xfrm>
            <a:off x="9246455" y="883549"/>
            <a:ext cx="4206240" cy="6370975"/>
          </a:xfrm>
          <a:prstGeom prst="rect">
            <a:avLst/>
          </a:prstGeom>
          <a:noFill/>
        </p:spPr>
        <p:txBody>
          <a:bodyPr wrap="square" numCol="2">
            <a:sp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sz="2400" dirty="0">
                <a:cs typeface="Arial" charset="0"/>
              </a:rPr>
              <a:t>Alameda  </a:t>
            </a:r>
          </a:p>
          <a:p>
            <a:pPr>
              <a:defRPr/>
            </a:pPr>
            <a:r>
              <a:rPr lang="en-US" sz="2400" dirty="0">
                <a:cs typeface="Arial" charset="0"/>
              </a:rPr>
              <a:t>Alpine  </a:t>
            </a:r>
          </a:p>
          <a:p>
            <a:pPr>
              <a:defRPr/>
            </a:pPr>
            <a:r>
              <a:rPr lang="en-US" sz="2400" dirty="0">
                <a:cs typeface="Arial" charset="0"/>
              </a:rPr>
              <a:t>Amador  </a:t>
            </a:r>
          </a:p>
          <a:p>
            <a:pPr>
              <a:defRPr/>
            </a:pPr>
            <a:r>
              <a:rPr lang="en-US" sz="2400" dirty="0">
                <a:cs typeface="Arial" charset="0"/>
              </a:rPr>
              <a:t>Butte   </a:t>
            </a:r>
          </a:p>
          <a:p>
            <a:pPr>
              <a:defRPr/>
            </a:pPr>
            <a:r>
              <a:rPr lang="en-US" sz="2400" dirty="0">
                <a:cs typeface="Arial" charset="0"/>
              </a:rPr>
              <a:t>Calaveras </a:t>
            </a:r>
          </a:p>
          <a:p>
            <a:pPr>
              <a:defRPr/>
            </a:pPr>
            <a:r>
              <a:rPr lang="en-US" sz="2400" dirty="0">
                <a:cs typeface="Arial" charset="0"/>
              </a:rPr>
              <a:t>Contra Costa </a:t>
            </a:r>
          </a:p>
          <a:p>
            <a:pPr>
              <a:defRPr/>
            </a:pPr>
            <a:r>
              <a:rPr lang="en-US" sz="2400" dirty="0">
                <a:cs typeface="Arial" charset="0"/>
              </a:rPr>
              <a:t>El Dorado </a:t>
            </a:r>
          </a:p>
          <a:p>
            <a:pPr>
              <a:defRPr/>
            </a:pPr>
            <a:r>
              <a:rPr lang="en-US" sz="2400" dirty="0">
                <a:cs typeface="Arial" charset="0"/>
              </a:rPr>
              <a:t>Fresno  </a:t>
            </a:r>
          </a:p>
          <a:p>
            <a:pPr>
              <a:defRPr/>
            </a:pPr>
            <a:r>
              <a:rPr lang="en-US" sz="2400" dirty="0">
                <a:cs typeface="Arial" charset="0"/>
              </a:rPr>
              <a:t>Humboldt   </a:t>
            </a:r>
          </a:p>
          <a:p>
            <a:pPr>
              <a:defRPr/>
            </a:pPr>
            <a:r>
              <a:rPr lang="en-US" sz="2400" dirty="0">
                <a:cs typeface="Arial" charset="0"/>
              </a:rPr>
              <a:t>Kern Lake   </a:t>
            </a:r>
          </a:p>
          <a:p>
            <a:pPr>
              <a:defRPr/>
            </a:pPr>
            <a:r>
              <a:rPr lang="en-US" sz="2400" dirty="0">
                <a:cs typeface="Arial" charset="0"/>
              </a:rPr>
              <a:t>Los Angeles </a:t>
            </a:r>
          </a:p>
          <a:p>
            <a:pPr>
              <a:defRPr/>
            </a:pPr>
            <a:r>
              <a:rPr lang="en-US" sz="2400" dirty="0">
                <a:cs typeface="Arial" charset="0"/>
              </a:rPr>
              <a:t>Madera  </a:t>
            </a:r>
          </a:p>
          <a:p>
            <a:pPr>
              <a:defRPr/>
            </a:pPr>
            <a:r>
              <a:rPr lang="en-US" sz="2400" dirty="0">
                <a:cs typeface="Arial" charset="0"/>
              </a:rPr>
              <a:t>Marin </a:t>
            </a:r>
          </a:p>
          <a:p>
            <a:pPr>
              <a:defRPr/>
            </a:pPr>
            <a:r>
              <a:rPr lang="en-US" sz="2400" dirty="0">
                <a:cs typeface="Arial" charset="0"/>
              </a:rPr>
              <a:t>Mariposa  </a:t>
            </a:r>
          </a:p>
          <a:p>
            <a:pPr>
              <a:defRPr/>
            </a:pPr>
            <a:r>
              <a:rPr lang="en-US" sz="2400" dirty="0" err="1">
                <a:cs typeface="Arial" charset="0"/>
              </a:rPr>
              <a:t>Medocino</a:t>
            </a:r>
            <a:r>
              <a:rPr lang="en-US" sz="2400" dirty="0">
                <a:cs typeface="Arial" charset="0"/>
              </a:rPr>
              <a:t>  </a:t>
            </a:r>
          </a:p>
          <a:p>
            <a:pPr>
              <a:defRPr/>
            </a:pPr>
            <a:r>
              <a:rPr lang="en-US" sz="2400" dirty="0">
                <a:cs typeface="Arial" charset="0"/>
              </a:rPr>
              <a:t>Monterey   </a:t>
            </a:r>
          </a:p>
          <a:p>
            <a:pPr>
              <a:defRPr/>
            </a:pPr>
            <a:r>
              <a:rPr lang="en-US" sz="2400" dirty="0">
                <a:cs typeface="Arial" charset="0"/>
              </a:rPr>
              <a:t>Napa  </a:t>
            </a:r>
          </a:p>
          <a:p>
            <a:pPr>
              <a:defRPr/>
            </a:pPr>
            <a:r>
              <a:rPr lang="en-US" sz="2400" dirty="0">
                <a:cs typeface="Arial" charset="0"/>
              </a:rPr>
              <a:t>Nevada  </a:t>
            </a:r>
          </a:p>
          <a:p>
            <a:pPr>
              <a:defRPr/>
            </a:pPr>
            <a:r>
              <a:rPr lang="en-US" sz="2400" dirty="0">
                <a:cs typeface="Arial" charset="0"/>
              </a:rPr>
              <a:t>Orange </a:t>
            </a:r>
          </a:p>
          <a:p>
            <a:pPr>
              <a:defRPr/>
            </a:pPr>
            <a:r>
              <a:rPr lang="en-US" sz="2400" dirty="0">
                <a:cs typeface="Arial" charset="0"/>
              </a:rPr>
              <a:t>Riverside </a:t>
            </a:r>
          </a:p>
          <a:p>
            <a:pPr>
              <a:defRPr/>
            </a:pPr>
            <a:r>
              <a:rPr lang="en-US" sz="2400" dirty="0">
                <a:cs typeface="Arial" charset="0"/>
              </a:rPr>
              <a:t>San Bernardino  </a:t>
            </a:r>
          </a:p>
          <a:p>
            <a:pPr>
              <a:defRPr/>
            </a:pPr>
            <a:r>
              <a:rPr lang="en-US" sz="2400" dirty="0">
                <a:cs typeface="Arial" charset="0"/>
              </a:rPr>
              <a:t>San Diego </a:t>
            </a:r>
          </a:p>
          <a:p>
            <a:pPr>
              <a:defRPr/>
            </a:pPr>
            <a:r>
              <a:rPr lang="en-US" sz="2400" dirty="0">
                <a:cs typeface="Arial" charset="0"/>
              </a:rPr>
              <a:t>San Luis Obispo </a:t>
            </a:r>
          </a:p>
          <a:p>
            <a:pPr>
              <a:defRPr/>
            </a:pPr>
            <a:r>
              <a:rPr lang="en-US" sz="2400" dirty="0">
                <a:cs typeface="Arial" charset="0"/>
              </a:rPr>
              <a:t>San Mateo </a:t>
            </a:r>
          </a:p>
          <a:p>
            <a:pPr>
              <a:defRPr/>
            </a:pPr>
            <a:r>
              <a:rPr lang="en-US" sz="2400" dirty="0">
                <a:cs typeface="Arial" charset="0"/>
              </a:rPr>
              <a:t>Santa Barbara </a:t>
            </a:r>
          </a:p>
          <a:p>
            <a:pPr>
              <a:defRPr/>
            </a:pPr>
            <a:r>
              <a:rPr lang="en-US" sz="2400" dirty="0">
                <a:cs typeface="Arial" charset="0"/>
              </a:rPr>
              <a:t>Santa Cruz </a:t>
            </a:r>
          </a:p>
          <a:p>
            <a:pPr>
              <a:defRPr/>
            </a:pPr>
            <a:r>
              <a:rPr lang="en-US" sz="2400" dirty="0">
                <a:cs typeface="Arial" charset="0"/>
              </a:rPr>
              <a:t>Shasta  </a:t>
            </a:r>
          </a:p>
          <a:p>
            <a:pPr>
              <a:defRPr/>
            </a:pPr>
            <a:r>
              <a:rPr lang="en-US" sz="2400" dirty="0">
                <a:cs typeface="Arial" charset="0"/>
              </a:rPr>
              <a:t>Sierra   </a:t>
            </a:r>
          </a:p>
          <a:p>
            <a:pPr>
              <a:defRPr/>
            </a:pPr>
            <a:r>
              <a:rPr lang="en-US" sz="2400" dirty="0">
                <a:cs typeface="Arial" charset="0"/>
              </a:rPr>
              <a:t>Siskiyou  </a:t>
            </a:r>
          </a:p>
          <a:p>
            <a:pPr>
              <a:defRPr/>
            </a:pPr>
            <a:r>
              <a:rPr lang="en-US" sz="2400" dirty="0">
                <a:cs typeface="Arial" charset="0"/>
              </a:rPr>
              <a:t>Sonoma  </a:t>
            </a:r>
          </a:p>
          <a:p>
            <a:pPr>
              <a:defRPr/>
            </a:pPr>
            <a:r>
              <a:rPr lang="en-US" sz="2400" dirty="0">
                <a:cs typeface="Arial" charset="0"/>
              </a:rPr>
              <a:t>Tuolumne  </a:t>
            </a:r>
          </a:p>
          <a:p>
            <a:pPr>
              <a:defRPr/>
            </a:pPr>
            <a:r>
              <a:rPr lang="en-US" sz="2400" dirty="0">
                <a:cs typeface="Arial" charset="0"/>
              </a:rPr>
              <a:t>Ventura</a:t>
            </a:r>
          </a:p>
        </p:txBody>
      </p:sp>
      <p:sp>
        <p:nvSpPr>
          <p:cNvPr id="18438" name="TextBox 5">
            <a:extLst>
              <a:ext uri="{FF2B5EF4-FFF2-40B4-BE49-F238E27FC236}">
                <a16:creationId xmlns:a16="http://schemas.microsoft.com/office/drawing/2014/main" id="{59325F2E-E00A-4A44-AD91-CB37CF5544DF}"/>
              </a:ext>
            </a:extLst>
          </p:cNvPr>
          <p:cNvSpPr txBox="1">
            <a:spLocks noChangeArrowheads="1"/>
          </p:cNvSpPr>
          <p:nvPr/>
        </p:nvSpPr>
        <p:spPr bwMode="auto">
          <a:xfrm>
            <a:off x="8412480" y="7320712"/>
            <a:ext cx="532555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1" hangingPunct="1"/>
            <a:r>
              <a:rPr lang="en-US" altLang="en-US" dirty="0">
                <a:hlinkClick r:id="rId3"/>
              </a:rPr>
              <a:t>https://ia.cpuc.ca.gov/firemap/</a:t>
            </a:r>
            <a:endParaRPr lang="en-US" altLang="en-US" dirty="0"/>
          </a:p>
        </p:txBody>
      </p:sp>
    </p:spTree>
    <p:extLst>
      <p:ext uri="{BB962C8B-B14F-4D97-AF65-F5344CB8AC3E}">
        <p14:creationId xmlns:p14="http://schemas.microsoft.com/office/powerpoint/2010/main" val="617065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C20B-86F7-4F25-AF04-8B4B7B4E48DC}"/>
              </a:ext>
            </a:extLst>
          </p:cNvPr>
          <p:cNvSpPr>
            <a:spLocks noGrp="1"/>
          </p:cNvSpPr>
          <p:nvPr>
            <p:ph type="title"/>
          </p:nvPr>
        </p:nvSpPr>
        <p:spPr>
          <a:xfrm>
            <a:off x="2011680" y="457200"/>
            <a:ext cx="9875520" cy="819302"/>
          </a:xfrm>
        </p:spPr>
        <p:txBody>
          <a:bodyPr>
            <a:no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sz="5280" dirty="0">
                <a:solidFill>
                  <a:schemeClr val="bg1"/>
                </a:solidFill>
                <a:latin typeface="+mn-lt"/>
                <a:ea typeface="Tahoma" panose="020B0604030504040204" pitchFamily="34" charset="0"/>
                <a:cs typeface="Tahoma" panose="020B0604030504040204" pitchFamily="34" charset="0"/>
              </a:rPr>
              <a:t>PSPS Pilot Partners</a:t>
            </a:r>
          </a:p>
        </p:txBody>
      </p:sp>
      <p:sp>
        <p:nvSpPr>
          <p:cNvPr id="19459" name="Content Placeholder 2">
            <a:extLst>
              <a:ext uri="{FF2B5EF4-FFF2-40B4-BE49-F238E27FC236}">
                <a16:creationId xmlns:a16="http://schemas.microsoft.com/office/drawing/2014/main" id="{36AC178B-02A1-4687-A037-1A2F7614516E}"/>
              </a:ext>
            </a:extLst>
          </p:cNvPr>
          <p:cNvSpPr>
            <a:spLocks noGrp="1"/>
          </p:cNvSpPr>
          <p:nvPr>
            <p:ph idx="1"/>
          </p:nvPr>
        </p:nvSpPr>
        <p:spPr>
          <a:xfrm>
            <a:off x="2377440" y="2011680"/>
            <a:ext cx="9875520" cy="5943600"/>
          </a:xfrm>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buFont typeface="Wingdings 2" panose="05020102010507070707" pitchFamily="18" charset="2"/>
              <a:buNone/>
            </a:pPr>
            <a:endParaRPr lang="en-US" altLang="en-US" dirty="0">
              <a:cs typeface="Tahoma" panose="020B0604030504040204" pitchFamily="34" charset="0"/>
            </a:endParaRPr>
          </a:p>
          <a:p>
            <a:pPr algn="ctr">
              <a:buFont typeface="Wingdings 2" panose="05020102010507070707" pitchFamily="18" charset="2"/>
              <a:buNone/>
            </a:pPr>
            <a:r>
              <a:rPr lang="en-US" altLang="en-US" dirty="0">
                <a:cs typeface="Tahoma" panose="020B0604030504040204" pitchFamily="34" charset="0"/>
              </a:rPr>
              <a:t>All counties are covered by the pilot </a:t>
            </a:r>
          </a:p>
          <a:p>
            <a:pPr algn="ctr">
              <a:buFont typeface="Wingdings 2" panose="05020102010507070707" pitchFamily="18" charset="2"/>
              <a:buNone/>
            </a:pPr>
            <a:r>
              <a:rPr lang="en-US" altLang="en-US" dirty="0">
                <a:cs typeface="Tahoma" panose="020B0604030504040204" pitchFamily="34" charset="0"/>
              </a:rPr>
              <a:t>except for San Diego and Imperial</a:t>
            </a:r>
          </a:p>
          <a:p>
            <a:pPr algn="ctr">
              <a:buFont typeface="Wingdings 2" panose="05020102010507070707" pitchFamily="18" charset="2"/>
              <a:buNone/>
            </a:pPr>
            <a:endParaRPr lang="en-US" altLang="en-US" dirty="0">
              <a:cs typeface="Tahoma" panose="020B0604030504040204" pitchFamily="34" charset="0"/>
            </a:endParaRPr>
          </a:p>
          <a:p>
            <a:pPr algn="ctr">
              <a:buFont typeface="Wingdings 2" panose="05020102010507070707" pitchFamily="18" charset="2"/>
              <a:buNone/>
            </a:pPr>
            <a:r>
              <a:rPr lang="en-US" altLang="en-US" dirty="0">
                <a:cs typeface="Tahoma" panose="020B0604030504040204" pitchFamily="34" charset="0"/>
              </a:rPr>
              <a:t>20 ILCs are engaged as partners and will be partnering regionally and locally with CBO’s in their respective areas</a:t>
            </a:r>
          </a:p>
          <a:p>
            <a:pPr algn="ctr">
              <a:buFont typeface="Wingdings 2" panose="05020102010507070707" pitchFamily="18" charset="2"/>
              <a:buNone/>
            </a:pPr>
            <a:endParaRPr lang="en-US" altLang="en-US" dirty="0">
              <a:cs typeface="Tahoma" panose="020B0604030504040204" pitchFamily="34" charset="0"/>
            </a:endParaRPr>
          </a:p>
        </p:txBody>
      </p:sp>
      <p:pic>
        <p:nvPicPr>
          <p:cNvPr id="19460" name="9a730310-b0e8-4bc6-b8f4-67044c946c1e">
            <a:extLst>
              <a:ext uri="{FF2B5EF4-FFF2-40B4-BE49-F238E27FC236}">
                <a16:creationId xmlns:a16="http://schemas.microsoft.com/office/drawing/2014/main" id="{6A29AFB7-0467-441D-9017-73B7C6ECF22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038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2389-70CE-4FCD-B239-4486E322EBC2}"/>
              </a:ext>
            </a:extLst>
          </p:cNvPr>
          <p:cNvSpPr>
            <a:spLocks noGrp="1"/>
          </p:cNvSpPr>
          <p:nvPr>
            <p:ph type="title"/>
          </p:nvPr>
        </p:nvSpPr>
        <p:spPr>
          <a:xfrm>
            <a:off x="2286000" y="548640"/>
            <a:ext cx="9875520" cy="819302"/>
          </a:xfrm>
        </p:spPr>
        <p:txBody>
          <a:bodyPr>
            <a:no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sz="5280" dirty="0">
                <a:solidFill>
                  <a:schemeClr val="bg1"/>
                </a:solidFill>
                <a:latin typeface="+mn-lt"/>
                <a:ea typeface="Tahoma" panose="020B0604030504040204" pitchFamily="34" charset="0"/>
                <a:cs typeface="Tahoma" panose="020B0604030504040204" pitchFamily="34" charset="0"/>
              </a:rPr>
              <a:t>What is a Pilot Program? </a:t>
            </a:r>
          </a:p>
        </p:txBody>
      </p:sp>
      <p:sp>
        <p:nvSpPr>
          <p:cNvPr id="20483" name="Content Placeholder 2">
            <a:extLst>
              <a:ext uri="{FF2B5EF4-FFF2-40B4-BE49-F238E27FC236}">
                <a16:creationId xmlns:a16="http://schemas.microsoft.com/office/drawing/2014/main" id="{D15FD299-7A03-4FF7-AD4A-EB45B1248B46}"/>
              </a:ext>
            </a:extLst>
          </p:cNvPr>
          <p:cNvSpPr>
            <a:spLocks noGrp="1"/>
          </p:cNvSpPr>
          <p:nvPr>
            <p:ph idx="1"/>
          </p:nvPr>
        </p:nvSpPr>
        <p:spPr>
          <a:xfrm>
            <a:off x="2377440" y="2011680"/>
            <a:ext cx="9875520" cy="5943600"/>
          </a:xfrm>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buFont typeface="Wingdings 2" panose="05020102010507070707" pitchFamily="18" charset="2"/>
              <a:buNone/>
            </a:pPr>
            <a:endParaRPr lang="en-US" altLang="en-US" dirty="0"/>
          </a:p>
          <a:p>
            <a:pPr>
              <a:buFont typeface="Wingdings 2" panose="05020102010507070707" pitchFamily="18" charset="2"/>
              <a:buNone/>
            </a:pPr>
            <a:r>
              <a:rPr lang="en-US" altLang="en-US" dirty="0"/>
              <a:t>    A small scale preliminary program or study that is conducted in order to evaluate feasibility, duration, cost, adverse events, and improve upon prior to performance of a full-scale program. </a:t>
            </a:r>
          </a:p>
          <a:p>
            <a:pPr>
              <a:buFont typeface="Wingdings 2" panose="05020102010507070707" pitchFamily="18" charset="2"/>
              <a:buNone/>
            </a:pPr>
            <a:endParaRPr lang="en-US" altLang="en-US" dirty="0">
              <a:cs typeface="Tahoma" panose="020B0604030504040204" pitchFamily="34" charset="0"/>
            </a:endParaRPr>
          </a:p>
          <a:p>
            <a:pPr>
              <a:buFont typeface="Wingdings 2" panose="05020102010507070707" pitchFamily="18" charset="2"/>
              <a:buNone/>
            </a:pPr>
            <a:r>
              <a:rPr lang="en-US" altLang="en-US" dirty="0">
                <a:cs typeface="Tahoma" panose="020B0604030504040204" pitchFamily="34" charset="0"/>
              </a:rPr>
              <a:t>     There is no road map for what we are doing. </a:t>
            </a:r>
          </a:p>
        </p:txBody>
      </p:sp>
      <p:pic>
        <p:nvPicPr>
          <p:cNvPr id="20484" name="9a730310-b0e8-4bc6-b8f4-67044c946c1e">
            <a:extLst>
              <a:ext uri="{FF2B5EF4-FFF2-40B4-BE49-F238E27FC236}">
                <a16:creationId xmlns:a16="http://schemas.microsoft.com/office/drawing/2014/main" id="{8E58A588-09F1-4254-AF5D-3922FAB9F4B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5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E617-2157-4789-8571-02BA140FA584}"/>
              </a:ext>
            </a:extLst>
          </p:cNvPr>
          <p:cNvSpPr>
            <a:spLocks noGrp="1"/>
          </p:cNvSpPr>
          <p:nvPr>
            <p:ph type="title"/>
          </p:nvPr>
        </p:nvSpPr>
        <p:spPr>
          <a:xfrm>
            <a:off x="2286000" y="548640"/>
            <a:ext cx="9875520" cy="819302"/>
          </a:xfrm>
        </p:spPr>
        <p:txBody>
          <a:bodyPr>
            <a:no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sz="5280" dirty="0">
                <a:solidFill>
                  <a:schemeClr val="bg1"/>
                </a:solidFill>
                <a:latin typeface="+mn-lt"/>
                <a:ea typeface="Tahoma" panose="020B0604030504040204" pitchFamily="34" charset="0"/>
                <a:cs typeface="Tahoma" panose="020B0604030504040204" pitchFamily="34" charset="0"/>
              </a:rPr>
              <a:t>PSPS Pilot Priorities </a:t>
            </a:r>
          </a:p>
        </p:txBody>
      </p:sp>
      <p:sp>
        <p:nvSpPr>
          <p:cNvPr id="14339" name="Content Placeholder 2">
            <a:extLst>
              <a:ext uri="{FF2B5EF4-FFF2-40B4-BE49-F238E27FC236}">
                <a16:creationId xmlns:a16="http://schemas.microsoft.com/office/drawing/2014/main" id="{E2D35C51-B1F6-4DA9-AC28-4B407F5053C7}"/>
              </a:ext>
            </a:extLst>
          </p:cNvPr>
          <p:cNvSpPr>
            <a:spLocks noGrp="1"/>
          </p:cNvSpPr>
          <p:nvPr>
            <p:ph idx="1"/>
          </p:nvPr>
        </p:nvSpPr>
        <p:spPr>
          <a:xfrm>
            <a:off x="2377440" y="1828800"/>
            <a:ext cx="9875520" cy="6400800"/>
          </a:xfrm>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marL="760094" indent="-617220">
              <a:buFont typeface="Wingdings 2" panose="05020102010507070707" pitchFamily="18" charset="2"/>
              <a:buNone/>
              <a:defRPr/>
            </a:pPr>
            <a:r>
              <a:rPr lang="en-US" sz="2880" dirty="0">
                <a:cs typeface="Tahoma" pitchFamily="34" charset="0"/>
              </a:rPr>
              <a:t>A) Keep people with disabilities that have access and functional needs safe</a:t>
            </a:r>
          </a:p>
          <a:p>
            <a:pPr marL="760094" indent="-617220">
              <a:buFont typeface="Wingdings 2" panose="05020102010507070707" pitchFamily="18" charset="2"/>
              <a:buAutoNum type="alphaUcParenR"/>
              <a:defRPr/>
            </a:pPr>
            <a:endParaRPr lang="en-US" sz="1200" dirty="0">
              <a:cs typeface="Tahoma" pitchFamily="34" charset="0"/>
            </a:endParaRPr>
          </a:p>
          <a:p>
            <a:pPr marL="691514" indent="-548640">
              <a:buFont typeface="Wingdings 2" panose="05020102010507070707" pitchFamily="18" charset="2"/>
              <a:buNone/>
              <a:defRPr/>
            </a:pPr>
            <a:r>
              <a:rPr lang="en-US" sz="2880" dirty="0">
                <a:cs typeface="Tahoma" pitchFamily="34" charset="0"/>
              </a:rPr>
              <a:t>B) Provide support and resources to individuals with disabilities who use electric powered AT or DME devices before, during &amp; after a PSPS</a:t>
            </a:r>
          </a:p>
          <a:p>
            <a:pPr marL="691514" indent="-548640">
              <a:buFont typeface="Wingdings 2" panose="05020102010507070707" pitchFamily="18" charset="2"/>
              <a:buNone/>
              <a:defRPr/>
            </a:pPr>
            <a:endParaRPr lang="en-US" sz="1200" dirty="0">
              <a:cs typeface="Tahoma" pitchFamily="34" charset="0"/>
            </a:endParaRPr>
          </a:p>
          <a:p>
            <a:pPr marL="691514" indent="-548640">
              <a:buFont typeface="Wingdings 2" panose="05020102010507070707" pitchFamily="18" charset="2"/>
              <a:buNone/>
              <a:defRPr/>
            </a:pPr>
            <a:r>
              <a:rPr lang="en-US" sz="2880" dirty="0">
                <a:cs typeface="Tahoma" pitchFamily="34" charset="0"/>
              </a:rPr>
              <a:t>C) Bust the Medical Baseline Myth and increase the number of individuals eligible for the program</a:t>
            </a:r>
          </a:p>
          <a:p>
            <a:pPr marL="691514" indent="-548640">
              <a:buFont typeface="Wingdings 2" panose="05020102010507070707" pitchFamily="18" charset="2"/>
              <a:buNone/>
              <a:defRPr/>
            </a:pPr>
            <a:endParaRPr lang="en-US" sz="1200" dirty="0">
              <a:cs typeface="Tahoma" pitchFamily="34" charset="0"/>
            </a:endParaRPr>
          </a:p>
          <a:p>
            <a:pPr marL="691514" indent="-548640">
              <a:buFont typeface="Wingdings 2" panose="05020102010507070707" pitchFamily="18" charset="2"/>
              <a:buNone/>
              <a:defRPr/>
            </a:pPr>
            <a:r>
              <a:rPr lang="en-US" sz="2880" dirty="0">
                <a:cs typeface="Tahoma" pitchFamily="34" charset="0"/>
              </a:rPr>
              <a:t>D) Assist in personal preparedness planning</a:t>
            </a:r>
          </a:p>
          <a:p>
            <a:pPr marL="691514" indent="-548640">
              <a:buFont typeface="Wingdings 2" panose="05020102010507070707" pitchFamily="18" charset="2"/>
              <a:buNone/>
              <a:defRPr/>
            </a:pPr>
            <a:endParaRPr lang="en-US" sz="1200" dirty="0">
              <a:cs typeface="Tahoma" pitchFamily="34" charset="0"/>
            </a:endParaRPr>
          </a:p>
          <a:p>
            <a:pPr marL="691514" indent="-548640">
              <a:buFont typeface="Wingdings 2" panose="05020102010507070707" pitchFamily="18" charset="2"/>
              <a:buNone/>
              <a:defRPr/>
            </a:pPr>
            <a:r>
              <a:rPr lang="en-US" sz="2880" dirty="0">
                <a:cs typeface="Tahoma" pitchFamily="34" charset="0"/>
              </a:rPr>
              <a:t>E) Organize and conduct informational trainings </a:t>
            </a:r>
          </a:p>
          <a:p>
            <a:pPr marL="691514" indent="-548640">
              <a:buFont typeface="Wingdings 2" panose="05020102010507070707" pitchFamily="18" charset="2"/>
              <a:buNone/>
              <a:defRPr/>
            </a:pPr>
            <a:endParaRPr lang="en-US" sz="1200" dirty="0">
              <a:cs typeface="Tahoma" pitchFamily="34" charset="0"/>
            </a:endParaRPr>
          </a:p>
          <a:p>
            <a:pPr marL="691514" indent="-548640">
              <a:buFont typeface="Wingdings 2" panose="05020102010507070707" pitchFamily="18" charset="2"/>
              <a:buNone/>
              <a:defRPr/>
            </a:pPr>
            <a:r>
              <a:rPr lang="en-US" sz="2880" dirty="0">
                <a:cs typeface="Tahoma" pitchFamily="34" charset="0"/>
              </a:rPr>
              <a:t>F) Host and participate in public awareness activities to educate the community on disaster related AT tools &amp; devices during a disaster </a:t>
            </a:r>
          </a:p>
          <a:p>
            <a:pPr>
              <a:defRPr/>
            </a:pPr>
            <a:endParaRPr lang="en-US" sz="2880" dirty="0">
              <a:latin typeface="Tahoma" pitchFamily="34" charset="0"/>
              <a:cs typeface="Tahoma" pitchFamily="34" charset="0"/>
            </a:endParaRPr>
          </a:p>
        </p:txBody>
      </p:sp>
      <p:pic>
        <p:nvPicPr>
          <p:cNvPr id="21508" name="9a730310-b0e8-4bc6-b8f4-67044c946c1e">
            <a:extLst>
              <a:ext uri="{FF2B5EF4-FFF2-40B4-BE49-F238E27FC236}">
                <a16:creationId xmlns:a16="http://schemas.microsoft.com/office/drawing/2014/main" id="{F9921747-3EBB-41E7-BACD-8279A280311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606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751A-0A97-42F3-9CC9-2FFD46FB1D14}"/>
              </a:ext>
            </a:extLst>
          </p:cNvPr>
          <p:cNvSpPr>
            <a:spLocks noGrp="1"/>
          </p:cNvSpPr>
          <p:nvPr>
            <p:ph type="title"/>
          </p:nvPr>
        </p:nvSpPr>
        <p:spPr>
          <a:xfrm>
            <a:off x="2286000" y="548640"/>
            <a:ext cx="9875520" cy="819302"/>
          </a:xfrm>
        </p:spPr>
        <p:txBody>
          <a:bodyPr>
            <a:noAutofit/>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sz="5280" dirty="0">
                <a:solidFill>
                  <a:schemeClr val="bg1"/>
                </a:solidFill>
                <a:latin typeface="+mn-lt"/>
                <a:ea typeface="Tahoma" panose="020B0604030504040204" pitchFamily="34" charset="0"/>
                <a:cs typeface="Tahoma" panose="020B0604030504040204" pitchFamily="34" charset="0"/>
              </a:rPr>
              <a:t>How does it work?</a:t>
            </a:r>
          </a:p>
        </p:txBody>
      </p:sp>
      <p:sp>
        <p:nvSpPr>
          <p:cNvPr id="22531" name="Content Placeholder 2">
            <a:extLst>
              <a:ext uri="{FF2B5EF4-FFF2-40B4-BE49-F238E27FC236}">
                <a16:creationId xmlns:a16="http://schemas.microsoft.com/office/drawing/2014/main" id="{FCFB57DF-5E39-41FE-8C3D-CC5BEAB07F27}"/>
              </a:ext>
            </a:extLst>
          </p:cNvPr>
          <p:cNvSpPr>
            <a:spLocks noGrp="1"/>
          </p:cNvSpPr>
          <p:nvPr>
            <p:ph idx="1"/>
          </p:nvPr>
        </p:nvSpPr>
        <p:spPr>
          <a:xfrm>
            <a:off x="2377440" y="2011680"/>
            <a:ext cx="9875520" cy="6035040"/>
          </a:xfrm>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buFont typeface="Wingdings 2" panose="05020102010507070707" pitchFamily="18" charset="2"/>
              <a:buNone/>
            </a:pPr>
            <a:r>
              <a:rPr lang="en-US" altLang="en-US" sz="2880" dirty="0">
                <a:cs typeface="Tahoma" panose="020B0604030504040204" pitchFamily="34" charset="0"/>
              </a:rPr>
              <a:t>Applying for PSPS Resources</a:t>
            </a:r>
          </a:p>
          <a:p>
            <a:pPr algn="ctr">
              <a:buFont typeface="Wingdings 2" panose="05020102010507070707" pitchFamily="18" charset="2"/>
              <a:buNone/>
            </a:pPr>
            <a:endParaRPr lang="en-US" altLang="en-US" sz="2880" dirty="0">
              <a:cs typeface="Tahoma" panose="020B0604030504040204" pitchFamily="34" charset="0"/>
            </a:endParaRPr>
          </a:p>
          <a:p>
            <a:pPr algn="ctr">
              <a:buFont typeface="Wingdings 2" panose="05020102010507070707" pitchFamily="18" charset="2"/>
              <a:buNone/>
            </a:pPr>
            <a:r>
              <a:rPr lang="en-US" altLang="en-US" sz="2880" dirty="0">
                <a:cs typeface="Tahoma" panose="020B0604030504040204" pitchFamily="34" charset="0"/>
              </a:rPr>
              <a:t>Online application </a:t>
            </a:r>
            <a:r>
              <a:rPr lang="en-US" altLang="en-US" sz="2880" b="1" dirty="0">
                <a:cs typeface="Tahoma" panose="020B0604030504040204" pitchFamily="34" charset="0"/>
              </a:rPr>
              <a:t>or</a:t>
            </a:r>
            <a:r>
              <a:rPr lang="en-US" altLang="en-US" sz="2880" dirty="0">
                <a:cs typeface="Tahoma" panose="020B0604030504040204" pitchFamily="34" charset="0"/>
              </a:rPr>
              <a:t> Independent Living Center</a:t>
            </a:r>
          </a:p>
          <a:p>
            <a:pPr algn="ctr">
              <a:buFont typeface="Wingdings 2" panose="05020102010507070707" pitchFamily="18" charset="2"/>
              <a:buNone/>
            </a:pPr>
            <a:endParaRPr lang="en-US" altLang="en-US" sz="2880" dirty="0">
              <a:cs typeface="Tahoma" panose="020B0604030504040204" pitchFamily="34" charset="0"/>
            </a:endParaRPr>
          </a:p>
          <a:p>
            <a:pPr algn="ctr">
              <a:buFont typeface="Wingdings 2" panose="05020102010507070707" pitchFamily="18" charset="2"/>
              <a:buNone/>
            </a:pPr>
            <a:r>
              <a:rPr lang="en-US" altLang="en-US" sz="2880" dirty="0">
                <a:cs typeface="Tahoma" panose="020B0604030504040204" pitchFamily="34" charset="0"/>
              </a:rPr>
              <a:t>Individualized Needs Assessment</a:t>
            </a:r>
          </a:p>
          <a:p>
            <a:pPr algn="ctr">
              <a:buFont typeface="Wingdings 2" panose="05020102010507070707" pitchFamily="18" charset="2"/>
              <a:buNone/>
            </a:pPr>
            <a:endParaRPr lang="en-US" altLang="en-US" sz="2880" dirty="0">
              <a:cs typeface="Tahoma" panose="020B0604030504040204" pitchFamily="34" charset="0"/>
            </a:endParaRPr>
          </a:p>
          <a:p>
            <a:pPr algn="ctr">
              <a:buFont typeface="Wingdings 2" panose="05020102010507070707" pitchFamily="18" charset="2"/>
              <a:buNone/>
            </a:pPr>
            <a:r>
              <a:rPr lang="en-US" altLang="en-US" sz="2880" dirty="0">
                <a:cs typeface="Tahoma" panose="020B0604030504040204" pitchFamily="34" charset="0"/>
              </a:rPr>
              <a:t>Support in Enrolling in the Medical Baseline Program</a:t>
            </a:r>
          </a:p>
          <a:p>
            <a:pPr algn="ctr">
              <a:buFont typeface="Wingdings 2" panose="05020102010507070707" pitchFamily="18" charset="2"/>
              <a:buNone/>
            </a:pPr>
            <a:endParaRPr lang="en-US" altLang="en-US" sz="2880" dirty="0">
              <a:cs typeface="Tahoma" panose="020B0604030504040204" pitchFamily="34" charset="0"/>
            </a:endParaRPr>
          </a:p>
          <a:p>
            <a:pPr algn="ctr">
              <a:buFont typeface="Wingdings 2" panose="05020102010507070707" pitchFamily="18" charset="2"/>
              <a:buNone/>
            </a:pPr>
            <a:r>
              <a:rPr lang="en-US" altLang="en-US" sz="2880" dirty="0">
                <a:cs typeface="Tahoma" panose="020B0604030504040204" pitchFamily="34" charset="0"/>
              </a:rPr>
              <a:t>Support in setting up a personalized disaster plan</a:t>
            </a:r>
          </a:p>
          <a:p>
            <a:pPr lvl="2" algn="ctr">
              <a:buFont typeface="Wingdings 2" panose="05020102010507070707" pitchFamily="18" charset="2"/>
              <a:buNone/>
            </a:pPr>
            <a:endParaRPr lang="en-US" altLang="en-US" sz="1920" dirty="0">
              <a:cs typeface="Tahoma" panose="020B0604030504040204" pitchFamily="34" charset="0"/>
            </a:endParaRPr>
          </a:p>
          <a:p>
            <a:pPr algn="ctr">
              <a:buFont typeface="Wingdings 2" panose="05020102010507070707" pitchFamily="18" charset="2"/>
              <a:buNone/>
            </a:pPr>
            <a:r>
              <a:rPr lang="en-US" altLang="en-US" sz="2880" dirty="0">
                <a:cs typeface="Tahoma" panose="020B0604030504040204" pitchFamily="34" charset="0"/>
              </a:rPr>
              <a:t>Determining PSPS Resources Strategy </a:t>
            </a:r>
          </a:p>
          <a:p>
            <a:pPr algn="ctr">
              <a:buFont typeface="Wingdings 2" panose="05020102010507070707" pitchFamily="18" charset="2"/>
              <a:buNone/>
            </a:pPr>
            <a:endParaRPr lang="en-US" altLang="en-US" sz="2880" dirty="0">
              <a:cs typeface="Tahoma" panose="020B0604030504040204" pitchFamily="34" charset="0"/>
            </a:endParaRPr>
          </a:p>
          <a:p>
            <a:pPr algn="ctr">
              <a:buFont typeface="Wingdings 2" panose="05020102010507070707" pitchFamily="18" charset="2"/>
              <a:buNone/>
            </a:pPr>
            <a:r>
              <a:rPr lang="en-US" altLang="en-US" sz="2880" b="1" dirty="0">
                <a:cs typeface="Tahoma" panose="020B0604030504040204" pitchFamily="34" charset="0"/>
              </a:rPr>
              <a:t>SAFETY &amp; WELLNESS! </a:t>
            </a:r>
            <a:r>
              <a:rPr lang="en-US" altLang="en-US" sz="2880" dirty="0">
                <a:latin typeface="Tahoma" panose="020B0604030504040204" pitchFamily="34" charset="0"/>
                <a:cs typeface="Tahoma" panose="020B0604030504040204" pitchFamily="34" charset="0"/>
              </a:rPr>
              <a:t>	</a:t>
            </a:r>
          </a:p>
          <a:p>
            <a:pPr>
              <a:buFont typeface="Wingdings 2" panose="05020102010507070707" pitchFamily="18" charset="2"/>
              <a:buNone/>
            </a:pPr>
            <a:endParaRPr lang="en-US" altLang="en-US" sz="2880" dirty="0">
              <a:latin typeface="Tahoma" panose="020B0604030504040204" pitchFamily="34" charset="0"/>
              <a:cs typeface="Tahoma" panose="020B0604030504040204" pitchFamily="34" charset="0"/>
            </a:endParaRPr>
          </a:p>
          <a:p>
            <a:pPr>
              <a:buFont typeface="Wingdings 2" panose="05020102010507070707" pitchFamily="18" charset="2"/>
              <a:buNone/>
            </a:pPr>
            <a:endParaRPr lang="en-US" altLang="en-US" sz="2880" dirty="0">
              <a:latin typeface="Tahoma" panose="020B0604030504040204" pitchFamily="34" charset="0"/>
              <a:cs typeface="Tahoma" panose="020B0604030504040204" pitchFamily="34" charset="0"/>
            </a:endParaRPr>
          </a:p>
          <a:p>
            <a:endParaRPr lang="en-US" altLang="en-US" sz="2880" dirty="0">
              <a:latin typeface="Tahoma" panose="020B0604030504040204" pitchFamily="34" charset="0"/>
              <a:cs typeface="Tahoma" panose="020B0604030504040204" pitchFamily="34" charset="0"/>
            </a:endParaRPr>
          </a:p>
          <a:p>
            <a:pPr algn="ctr">
              <a:buFont typeface="Wingdings 2" panose="05020102010507070707" pitchFamily="18" charset="2"/>
              <a:buNone/>
            </a:pPr>
            <a:endParaRPr lang="en-US" altLang="en-US" dirty="0">
              <a:cs typeface="Tahoma" panose="020B0604030504040204" pitchFamily="34" charset="0"/>
            </a:endParaRPr>
          </a:p>
        </p:txBody>
      </p:sp>
      <p:pic>
        <p:nvPicPr>
          <p:cNvPr id="22532" name="9a730310-b0e8-4bc6-b8f4-67044c946c1e">
            <a:extLst>
              <a:ext uri="{FF2B5EF4-FFF2-40B4-BE49-F238E27FC236}">
                <a16:creationId xmlns:a16="http://schemas.microsoft.com/office/drawing/2014/main" id="{5DA43269-E1B2-4438-B310-C446B2FB8DC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82880"/>
            <a:ext cx="182880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descr="Downward facing arrow">
            <a:extLst>
              <a:ext uri="{FF2B5EF4-FFF2-40B4-BE49-F238E27FC236}">
                <a16:creationId xmlns:a16="http://schemas.microsoft.com/office/drawing/2014/main" id="{A449E9BC-B6FB-49C8-9686-A92785DD1E01}"/>
              </a:ext>
              <a:ext uri="{C183D7F6-B498-43B3-948B-1728B52AA6E4}">
                <adec:decorative xmlns:adec="http://schemas.microsoft.com/office/drawing/2017/decorative" val="0"/>
              </a:ext>
            </a:extLst>
          </p:cNvPr>
          <p:cNvSpPr/>
          <p:nvPr/>
        </p:nvSpPr>
        <p:spPr>
          <a:xfrm>
            <a:off x="7040880" y="2651760"/>
            <a:ext cx="123826" cy="2743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defRPr/>
            </a:pPr>
            <a:endParaRPr lang="en-US"/>
          </a:p>
        </p:txBody>
      </p:sp>
      <p:sp>
        <p:nvSpPr>
          <p:cNvPr id="6" name="Down Arrow 5" descr="Downward facing arrow">
            <a:extLst>
              <a:ext uri="{FF2B5EF4-FFF2-40B4-BE49-F238E27FC236}">
                <a16:creationId xmlns:a16="http://schemas.microsoft.com/office/drawing/2014/main" id="{5FC1FAF3-AAD9-41DA-8CF7-9F1636BAC605}"/>
              </a:ext>
              <a:ext uri="{C183D7F6-B498-43B3-948B-1728B52AA6E4}">
                <adec:decorative xmlns:adec="http://schemas.microsoft.com/office/drawing/2017/decorative" val="0"/>
              </a:ext>
            </a:extLst>
          </p:cNvPr>
          <p:cNvSpPr/>
          <p:nvPr/>
        </p:nvSpPr>
        <p:spPr>
          <a:xfrm>
            <a:off x="7040880" y="3566160"/>
            <a:ext cx="123826" cy="2743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defRPr/>
            </a:pPr>
            <a:endParaRPr lang="en-US"/>
          </a:p>
        </p:txBody>
      </p:sp>
      <p:sp>
        <p:nvSpPr>
          <p:cNvPr id="7" name="Down Arrow 6">
            <a:extLst>
              <a:ext uri="{FF2B5EF4-FFF2-40B4-BE49-F238E27FC236}">
                <a16:creationId xmlns:a16="http://schemas.microsoft.com/office/drawing/2014/main" id="{5DEA92A8-1CCA-48C4-97DF-F8606B44A99D}"/>
              </a:ext>
            </a:extLst>
          </p:cNvPr>
          <p:cNvSpPr/>
          <p:nvPr/>
        </p:nvSpPr>
        <p:spPr>
          <a:xfrm>
            <a:off x="7040880" y="6126480"/>
            <a:ext cx="123826" cy="2743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defRPr/>
            </a:pPr>
            <a:endParaRPr lang="en-US"/>
          </a:p>
        </p:txBody>
      </p:sp>
      <p:sp>
        <p:nvSpPr>
          <p:cNvPr id="8" name="Down Arrow 7" descr="Downward facing arrow">
            <a:extLst>
              <a:ext uri="{FF2B5EF4-FFF2-40B4-BE49-F238E27FC236}">
                <a16:creationId xmlns:a16="http://schemas.microsoft.com/office/drawing/2014/main" id="{81DB45AF-AE8E-4D08-81E2-9C15F6808494}"/>
              </a:ext>
              <a:ext uri="{C183D7F6-B498-43B3-948B-1728B52AA6E4}">
                <adec:decorative xmlns:adec="http://schemas.microsoft.com/office/drawing/2017/decorative" val="0"/>
              </a:ext>
            </a:extLst>
          </p:cNvPr>
          <p:cNvSpPr/>
          <p:nvPr/>
        </p:nvSpPr>
        <p:spPr>
          <a:xfrm>
            <a:off x="7040880" y="4480560"/>
            <a:ext cx="123826" cy="2743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defRPr/>
            </a:pPr>
            <a:endParaRPr lang="en-US"/>
          </a:p>
        </p:txBody>
      </p:sp>
      <p:sp>
        <p:nvSpPr>
          <p:cNvPr id="9" name="Down Arrow 8" descr="Downward facing arrow">
            <a:extLst>
              <a:ext uri="{FF2B5EF4-FFF2-40B4-BE49-F238E27FC236}">
                <a16:creationId xmlns:a16="http://schemas.microsoft.com/office/drawing/2014/main" id="{C37666F6-4F73-4D7A-BAA5-83F05192FCB5}"/>
              </a:ext>
            </a:extLst>
          </p:cNvPr>
          <p:cNvSpPr/>
          <p:nvPr/>
        </p:nvSpPr>
        <p:spPr>
          <a:xfrm>
            <a:off x="7040880" y="5303520"/>
            <a:ext cx="123826" cy="2743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defRPr/>
            </a:pPr>
            <a:endParaRPr lang="en-US"/>
          </a:p>
        </p:txBody>
      </p:sp>
      <p:sp>
        <p:nvSpPr>
          <p:cNvPr id="10" name="Down Arrow 9" descr="Downward facing arrow">
            <a:extLst>
              <a:ext uri="{FF2B5EF4-FFF2-40B4-BE49-F238E27FC236}">
                <a16:creationId xmlns:a16="http://schemas.microsoft.com/office/drawing/2014/main" id="{6F716E84-A2A4-42B5-93AD-73EF0ACC9F5A}"/>
              </a:ext>
            </a:extLst>
          </p:cNvPr>
          <p:cNvSpPr/>
          <p:nvPr/>
        </p:nvSpPr>
        <p:spPr>
          <a:xfrm>
            <a:off x="7040880" y="6886642"/>
            <a:ext cx="123826" cy="2743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lgn="ctr">
              <a:defRPr/>
            </a:pPr>
            <a:endParaRPr lang="en-US"/>
          </a:p>
        </p:txBody>
      </p:sp>
    </p:spTree>
    <p:extLst>
      <p:ext uri="{BB962C8B-B14F-4D97-AF65-F5344CB8AC3E}">
        <p14:creationId xmlns:p14="http://schemas.microsoft.com/office/powerpoint/2010/main" val="3641069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243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5862" y="649849"/>
            <a:ext cx="6633544" cy="1083486"/>
          </a:xfrm>
          <a:prstGeom prst="rect">
            <a:avLst/>
          </a:prstGeom>
        </p:spPr>
        <p:txBody>
          <a:bodyPr>
            <a:noAutofit/>
          </a:bodyPr>
          <a:lstStyle/>
          <a:p>
            <a:pPr>
              <a:lnSpc>
                <a:spcPct val="90000"/>
              </a:lnSpc>
            </a:pPr>
            <a:r>
              <a:rPr lang="en-US" sz="5400" dirty="0"/>
              <a:t>NOTHING ABOUT US, WITHOUT US</a:t>
            </a:r>
          </a:p>
        </p:txBody>
      </p:sp>
      <p:sp>
        <p:nvSpPr>
          <p:cNvPr id="3" name="Subtitle 2"/>
          <p:cNvSpPr>
            <a:spLocks noGrp="1"/>
          </p:cNvSpPr>
          <p:nvPr>
            <p:ph type="subTitle" idx="1"/>
          </p:nvPr>
        </p:nvSpPr>
        <p:spPr>
          <a:xfrm>
            <a:off x="7305862" y="2550695"/>
            <a:ext cx="6633544" cy="5010226"/>
          </a:xfrm>
          <a:prstGeom prst="rect">
            <a:avLst/>
          </a:prstGeom>
        </p:spPr>
        <p:txBody>
          <a:bodyPr>
            <a:normAutofit/>
          </a:bodyPr>
          <a:lstStyle/>
          <a:p>
            <a:r>
              <a:rPr lang="en-US" dirty="0"/>
              <a:t>FREED is an Independent Living Center (ILC) serving people of all ages including youth and older adults in Nevada, Sierra, Yuba, Sutter, and Colusa Counties.</a:t>
            </a:r>
          </a:p>
          <a:p>
            <a:endParaRPr lang="en-US" dirty="0"/>
          </a:p>
          <a:p>
            <a:r>
              <a:rPr lang="en-US" dirty="0"/>
              <a:t>Independent Living Centers operate from a peer delivered, person-centered model of services to support self-determination of people with disabilities.</a:t>
            </a:r>
          </a:p>
          <a:p>
            <a:endParaRPr lang="en-US" dirty="0"/>
          </a:p>
          <a:p>
            <a:r>
              <a:rPr lang="en-US" dirty="0"/>
              <a:t>Find your California local ILC </a:t>
            </a:r>
          </a:p>
          <a:p>
            <a:r>
              <a:rPr lang="en-US" dirty="0">
                <a:hlinkClick r:id="rId3">
                  <a:extLst>
                    <a:ext uri="{A12FA001-AC4F-418D-AE19-62706E023703}">
                      <ahyp:hlinkClr xmlns:ahyp="http://schemas.microsoft.com/office/drawing/2018/hyperlinkcolor" val="tx"/>
                    </a:ext>
                  </a:extLst>
                </a:hlinkClick>
              </a:rPr>
              <a:t>http://cfilc.org/find-ilc/</a:t>
            </a:r>
            <a:endParaRPr lang="en-US" dirty="0"/>
          </a:p>
        </p:txBody>
      </p:sp>
      <p:pic>
        <p:nvPicPr>
          <p:cNvPr id="5" name="Picture 4" descr="Imaging of a painting of a hand that says Nothing About Us Without Us on the palm. "/>
          <p:cNvPicPr>
            <a:picLocks noChangeAspect="1"/>
          </p:cNvPicPr>
          <p:nvPr/>
        </p:nvPicPr>
        <p:blipFill rotWithShape="1">
          <a:blip r:embed="rId4">
            <a:extLst>
              <a:ext uri="{28A0092B-C50C-407E-A947-70E740481C1C}">
                <a14:useLocalDpi xmlns:a14="http://schemas.microsoft.com/office/drawing/2010/main" val="0"/>
              </a:ext>
            </a:extLst>
          </a:blip>
          <a:srcRect r="2068"/>
          <a:stretch/>
        </p:blipFill>
        <p:spPr>
          <a:xfrm>
            <a:off x="657224" y="649288"/>
            <a:ext cx="6275127" cy="6911975"/>
          </a:xfrm>
          <a:prstGeom prst="rect">
            <a:avLst/>
          </a:prstGeom>
          <a:noFill/>
        </p:spPr>
      </p:pic>
    </p:spTree>
    <p:extLst>
      <p:ext uri="{BB962C8B-B14F-4D97-AF65-F5344CB8AC3E}">
        <p14:creationId xmlns:p14="http://schemas.microsoft.com/office/powerpoint/2010/main" val="4028426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ADAB-383C-4472-8E5D-9C822D0CBFCA}"/>
              </a:ext>
            </a:extLst>
          </p:cNvPr>
          <p:cNvSpPr>
            <a:spLocks noGrp="1"/>
          </p:cNvSpPr>
          <p:nvPr>
            <p:ph type="title"/>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a:defRPr/>
            </a:pPr>
            <a:r>
              <a:rPr lang="en-US" dirty="0">
                <a:solidFill>
                  <a:schemeClr val="bg1"/>
                </a:solidFill>
              </a:rPr>
              <a:t>Questions &amp; Comments:</a:t>
            </a:r>
          </a:p>
        </p:txBody>
      </p:sp>
      <p:sp>
        <p:nvSpPr>
          <p:cNvPr id="23555" name="Content Placeholder 2">
            <a:extLst>
              <a:ext uri="{FF2B5EF4-FFF2-40B4-BE49-F238E27FC236}">
                <a16:creationId xmlns:a16="http://schemas.microsoft.com/office/drawing/2014/main" id="{718058A6-CE4D-480D-BCD3-F69D259DBFE6}"/>
              </a:ext>
            </a:extLst>
          </p:cNvPr>
          <p:cNvSpPr>
            <a:spLocks noGrp="1"/>
          </p:cNvSpPr>
          <p:nvPr>
            <p:ph idx="1"/>
          </p:nvPr>
        </p:nvSpPr>
        <p:spPr/>
        <p:txBody>
          <a:bodyPr/>
          <a:lstStyle>
            <a:defPPr>
              <a:defRPr lang="en-US"/>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65311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130622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95933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2612441"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326555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391866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4571771"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5224882" algn="l" defTabSz="130622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endParaRPr lang="en-US" altLang="en-US" sz="3360" dirty="0"/>
          </a:p>
          <a:p>
            <a:pPr algn="ctr">
              <a:buFont typeface="Wingdings 2" panose="05020102010507070707" pitchFamily="18" charset="2"/>
              <a:buNone/>
            </a:pPr>
            <a:r>
              <a:rPr lang="en-US" altLang="en-US" sz="3360" dirty="0"/>
              <a:t>Thank you!</a:t>
            </a:r>
          </a:p>
          <a:p>
            <a:pPr algn="ctr">
              <a:buFont typeface="Wingdings 2" panose="05020102010507070707" pitchFamily="18" charset="2"/>
              <a:buNone/>
            </a:pPr>
            <a:endParaRPr lang="en-US" altLang="en-US" sz="3360" dirty="0"/>
          </a:p>
          <a:p>
            <a:pPr algn="ctr">
              <a:buFont typeface="Wingdings 2" panose="05020102010507070707" pitchFamily="18" charset="2"/>
              <a:buNone/>
            </a:pPr>
            <a:r>
              <a:rPr lang="en-US" altLang="en-US" sz="3360" dirty="0"/>
              <a:t>Christina Mills – christina@cfilc.org</a:t>
            </a:r>
          </a:p>
          <a:p>
            <a:pPr algn="ctr">
              <a:buFont typeface="Wingdings 2" panose="05020102010507070707" pitchFamily="18" charset="2"/>
              <a:buNone/>
            </a:pPr>
            <a:r>
              <a:rPr lang="en-US" altLang="en-US" sz="3360" dirty="0"/>
              <a:t>(916)838-6472</a:t>
            </a:r>
          </a:p>
          <a:p>
            <a:pPr algn="ctr">
              <a:buFont typeface="Wingdings 2" panose="05020102010507070707" pitchFamily="18" charset="2"/>
              <a:buNone/>
            </a:pPr>
            <a:endParaRPr lang="en-US" altLang="en-US" sz="3360" dirty="0"/>
          </a:p>
          <a:p>
            <a:pPr algn="ctr">
              <a:buFont typeface="Wingdings 2" panose="05020102010507070707" pitchFamily="18" charset="2"/>
              <a:buNone/>
            </a:pPr>
            <a:r>
              <a:rPr lang="en-US" altLang="en-US" sz="3360" dirty="0"/>
              <a:t>Follow Us</a:t>
            </a:r>
          </a:p>
          <a:p>
            <a:pPr algn="ctr">
              <a:buFont typeface="Wingdings 2" panose="05020102010507070707" pitchFamily="18" charset="2"/>
              <a:buNone/>
            </a:pPr>
            <a:r>
              <a:rPr lang="en-US" altLang="en-US" sz="3360" dirty="0"/>
              <a:t>Twitter - @_CFILC</a:t>
            </a:r>
          </a:p>
          <a:p>
            <a:pPr algn="ctr">
              <a:buFont typeface="Wingdings 2" panose="05020102010507070707" pitchFamily="18" charset="2"/>
              <a:buNone/>
            </a:pPr>
            <a:r>
              <a:rPr lang="en-US" altLang="en-US" sz="3360" dirty="0"/>
              <a:t>Facebook - @CFILC.org</a:t>
            </a:r>
          </a:p>
          <a:p>
            <a:pPr algn="ctr">
              <a:buFont typeface="Wingdings 2" panose="05020102010507070707" pitchFamily="18" charset="2"/>
              <a:buNone/>
            </a:pPr>
            <a:r>
              <a:rPr lang="en-US" altLang="en-US" sz="3360" dirty="0"/>
              <a:t>Instagram - @cfilc_1982</a:t>
            </a:r>
          </a:p>
        </p:txBody>
      </p:sp>
      <p:pic>
        <p:nvPicPr>
          <p:cNvPr id="23556" name="9a730310-b0e8-4bc6-b8f4-67044c946c1e">
            <a:extLst>
              <a:ext uri="{FF2B5EF4-FFF2-40B4-BE49-F238E27FC236}">
                <a16:creationId xmlns:a16="http://schemas.microsoft.com/office/drawing/2014/main" id="{C1F5987D-C15D-44B9-B328-CC37E4CADD3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0"/>
            <a:ext cx="182880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10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2436"/>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495020" y="216712"/>
            <a:ext cx="13324070" cy="1083486"/>
          </a:xfrm>
        </p:spPr>
        <p:txBody>
          <a:bodyPr/>
          <a:lstStyle/>
          <a:p>
            <a:r>
              <a:rPr lang="en-US" sz="5400" dirty="0"/>
              <a:t>CALIFORIA ILC CORE SERVICES – Federal &amp; State</a:t>
            </a:r>
          </a:p>
        </p:txBody>
      </p:sp>
      <p:sp>
        <p:nvSpPr>
          <p:cNvPr id="7" name="Subtitle 6"/>
          <p:cNvSpPr>
            <a:spLocks noGrp="1"/>
          </p:cNvSpPr>
          <p:nvPr>
            <p:ph type="subTitle" idx="1"/>
          </p:nvPr>
        </p:nvSpPr>
        <p:spPr>
          <a:xfrm>
            <a:off x="6546908" y="1300198"/>
            <a:ext cx="7272182" cy="6520328"/>
          </a:xfrm>
        </p:spPr>
        <p:txBody>
          <a:bodyPr/>
          <a:lstStyle/>
          <a:p>
            <a:pPr marL="514350" indent="-514350">
              <a:lnSpc>
                <a:spcPct val="90000"/>
              </a:lnSpc>
              <a:buAutoNum type="arabicPeriod"/>
            </a:pPr>
            <a:r>
              <a:rPr lang="en-US" sz="2800" dirty="0">
                <a:solidFill>
                  <a:srgbClr val="E9E9E9"/>
                </a:solidFill>
                <a:latin typeface="Gotham" panose="02000504050000020004" pitchFamily="2" charset="0"/>
                <a:cs typeface="Arial"/>
              </a:rPr>
              <a:t>Independent living skills training</a:t>
            </a:r>
          </a:p>
          <a:p>
            <a:pPr marL="514350" indent="-514350">
              <a:lnSpc>
                <a:spcPct val="90000"/>
              </a:lnSpc>
              <a:buAutoNum type="arabicPeriod"/>
            </a:pPr>
            <a:r>
              <a:rPr lang="en-US" sz="2800" dirty="0">
                <a:solidFill>
                  <a:srgbClr val="E9E9E9"/>
                </a:solidFill>
                <a:latin typeface="Gotham" panose="02000504050000020004" pitchFamily="2" charset="0"/>
                <a:cs typeface="Arial"/>
              </a:rPr>
              <a:t>Individual and systems advocacy</a:t>
            </a:r>
          </a:p>
          <a:p>
            <a:pPr marL="514350" indent="-514350">
              <a:lnSpc>
                <a:spcPct val="90000"/>
              </a:lnSpc>
              <a:buAutoNum type="arabicPeriod"/>
            </a:pPr>
            <a:r>
              <a:rPr lang="en-US" sz="2800" dirty="0">
                <a:solidFill>
                  <a:srgbClr val="E9E9E9"/>
                </a:solidFill>
                <a:latin typeface="Gotham" panose="02000504050000020004" pitchFamily="2" charset="0"/>
                <a:cs typeface="Arial"/>
              </a:rPr>
              <a:t>Peer counseling – individual &amp; group</a:t>
            </a:r>
          </a:p>
          <a:p>
            <a:pPr marL="514350" indent="-514350">
              <a:lnSpc>
                <a:spcPct val="90000"/>
              </a:lnSpc>
              <a:buAutoNum type="arabicPeriod"/>
            </a:pPr>
            <a:r>
              <a:rPr lang="en-US" sz="2800" dirty="0">
                <a:solidFill>
                  <a:srgbClr val="E9E9E9"/>
                </a:solidFill>
                <a:latin typeface="Gotham" panose="02000504050000020004" pitchFamily="2" charset="0"/>
                <a:cs typeface="Arial"/>
              </a:rPr>
              <a:t>Information and referrals</a:t>
            </a:r>
          </a:p>
          <a:p>
            <a:pPr marL="514350" indent="-514350">
              <a:lnSpc>
                <a:spcPct val="90000"/>
              </a:lnSpc>
              <a:buAutoNum type="arabicPeriod"/>
            </a:pPr>
            <a:r>
              <a:rPr lang="en-US" sz="2800" dirty="0">
                <a:solidFill>
                  <a:srgbClr val="E9E9E9"/>
                </a:solidFill>
                <a:latin typeface="Gotham" panose="02000504050000020004" pitchFamily="2" charset="0"/>
                <a:cs typeface="Arial"/>
              </a:rPr>
              <a:t>Transition</a:t>
            </a:r>
          </a:p>
          <a:p>
            <a:pPr>
              <a:lnSpc>
                <a:spcPct val="90000"/>
              </a:lnSpc>
            </a:pPr>
            <a:r>
              <a:rPr lang="en-US" sz="2800" dirty="0">
                <a:solidFill>
                  <a:srgbClr val="E9E9E9"/>
                </a:solidFill>
                <a:latin typeface="Gotham" panose="02000504050000020004" pitchFamily="2" charset="0"/>
                <a:cs typeface="Arial"/>
              </a:rPr>
              <a:t>	- Nursing home to community</a:t>
            </a:r>
          </a:p>
          <a:p>
            <a:pPr>
              <a:lnSpc>
                <a:spcPct val="90000"/>
              </a:lnSpc>
            </a:pPr>
            <a:r>
              <a:rPr lang="en-US" sz="2800" dirty="0">
                <a:solidFill>
                  <a:srgbClr val="E9E9E9"/>
                </a:solidFill>
                <a:latin typeface="Gotham" panose="02000504050000020004" pitchFamily="2" charset="0"/>
                <a:cs typeface="Arial"/>
              </a:rPr>
              <a:t>	- Diversion from institutions</a:t>
            </a:r>
          </a:p>
          <a:p>
            <a:pPr>
              <a:lnSpc>
                <a:spcPct val="90000"/>
              </a:lnSpc>
            </a:pPr>
            <a:r>
              <a:rPr lang="en-US" sz="2800" dirty="0">
                <a:solidFill>
                  <a:srgbClr val="E9E9E9"/>
                </a:solidFill>
                <a:latin typeface="Gotham" panose="02000504050000020004" pitchFamily="2" charset="0"/>
                <a:cs typeface="Arial"/>
              </a:rPr>
              <a:t>	- Youth to post-secondary </a:t>
            </a:r>
            <a:endParaRPr lang="en-US" sz="4400" dirty="0">
              <a:solidFill>
                <a:srgbClr val="E9E9E9"/>
              </a:solidFill>
              <a:latin typeface="Gotham" panose="02000504050000020004" pitchFamily="2" charset="0"/>
              <a:cs typeface="Arial"/>
            </a:endParaRPr>
          </a:p>
          <a:p>
            <a:pPr>
              <a:lnSpc>
                <a:spcPct val="90000"/>
              </a:lnSpc>
            </a:pPr>
            <a:r>
              <a:rPr lang="en-US" sz="2800" dirty="0">
                <a:solidFill>
                  <a:srgbClr val="E9E9E9"/>
                </a:solidFill>
                <a:latin typeface="Gotham" panose="02000504050000020004" pitchFamily="2" charset="0"/>
                <a:cs typeface="Arial"/>
              </a:rPr>
              <a:t>6. Housing assistance</a:t>
            </a:r>
          </a:p>
          <a:p>
            <a:pPr>
              <a:lnSpc>
                <a:spcPct val="90000"/>
              </a:lnSpc>
            </a:pPr>
            <a:r>
              <a:rPr lang="en-US" sz="2800" dirty="0">
                <a:solidFill>
                  <a:srgbClr val="E9E9E9"/>
                </a:solidFill>
                <a:latin typeface="Gotham" panose="02000504050000020004" pitchFamily="2" charset="0"/>
                <a:cs typeface="Arial"/>
              </a:rPr>
              <a:t>7. Personal assistance services</a:t>
            </a:r>
          </a:p>
          <a:p>
            <a:pPr>
              <a:lnSpc>
                <a:spcPct val="90000"/>
              </a:lnSpc>
            </a:pPr>
            <a:r>
              <a:rPr lang="en-US" sz="2800" dirty="0">
                <a:solidFill>
                  <a:srgbClr val="E9E9E9"/>
                </a:solidFill>
                <a:latin typeface="Gotham" panose="02000504050000020004" pitchFamily="2" charset="0"/>
                <a:cs typeface="Arial"/>
              </a:rPr>
              <a:t>8. Assistive Technology </a:t>
            </a:r>
          </a:p>
          <a:p>
            <a:pPr>
              <a:lnSpc>
                <a:spcPct val="90000"/>
              </a:lnSpc>
            </a:pPr>
            <a:r>
              <a:rPr lang="en-US" sz="2800" dirty="0">
                <a:solidFill>
                  <a:srgbClr val="E9E9E9"/>
                </a:solidFill>
                <a:latin typeface="Gotham" panose="02000504050000020004" pitchFamily="2" charset="0"/>
                <a:cs typeface="Arial"/>
              </a:rPr>
              <a:t>	- AT Reissue </a:t>
            </a:r>
          </a:p>
          <a:p>
            <a:pPr>
              <a:lnSpc>
                <a:spcPct val="90000"/>
              </a:lnSpc>
            </a:pPr>
            <a:r>
              <a:rPr lang="en-US" sz="2800" dirty="0">
                <a:solidFill>
                  <a:srgbClr val="E9E9E9"/>
                </a:solidFill>
                <a:latin typeface="Gotham" panose="02000504050000020004" pitchFamily="2" charset="0"/>
                <a:cs typeface="Arial"/>
              </a:rPr>
              <a:t>	- Device Lending Library </a:t>
            </a:r>
          </a:p>
          <a:p>
            <a:pPr marL="514350" indent="-514350">
              <a:lnSpc>
                <a:spcPct val="90000"/>
              </a:lnSpc>
              <a:buAutoNum type="arabicPeriod"/>
            </a:pPr>
            <a:endParaRPr lang="en-US" sz="2800" dirty="0">
              <a:solidFill>
                <a:srgbClr val="E9E9E9"/>
              </a:solidFill>
              <a:latin typeface="Gotham" panose="02000504050000020004" pitchFamily="2" charset="0"/>
              <a:cs typeface="Arial"/>
            </a:endParaRPr>
          </a:p>
        </p:txBody>
      </p:sp>
      <p:pic>
        <p:nvPicPr>
          <p:cNvPr id="4" name="Picture 3" descr="FREED Icon of a bird flying with sun rays overhead and trees below.  "/>
          <p:cNvPicPr>
            <a:picLocks noChangeAspect="1"/>
          </p:cNvPicPr>
          <p:nvPr/>
        </p:nvPicPr>
        <p:blipFill>
          <a:blip r:embed="rId2"/>
          <a:stretch>
            <a:fillRect/>
          </a:stretch>
        </p:blipFill>
        <p:spPr>
          <a:xfrm>
            <a:off x="1126056" y="2679519"/>
            <a:ext cx="3927207" cy="3761686"/>
          </a:xfrm>
          <a:prstGeom prst="rect">
            <a:avLst/>
          </a:prstGeom>
        </p:spPr>
      </p:pic>
    </p:spTree>
    <p:extLst>
      <p:ext uri="{BB962C8B-B14F-4D97-AF65-F5344CB8AC3E}">
        <p14:creationId xmlns:p14="http://schemas.microsoft.com/office/powerpoint/2010/main" val="435529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5862" y="0"/>
            <a:ext cx="6633544" cy="1083486"/>
          </a:xfrm>
        </p:spPr>
        <p:txBody>
          <a:bodyPr>
            <a:normAutofit fontScale="90000"/>
          </a:bodyPr>
          <a:lstStyle/>
          <a:p>
            <a:br>
              <a:rPr lang="en-US" sz="4000" dirty="0">
                <a:solidFill>
                  <a:schemeClr val="tx1"/>
                </a:solidFill>
              </a:rPr>
            </a:br>
            <a:r>
              <a:rPr lang="en-US" sz="4000" dirty="0"/>
              <a:t>AGING &amp; DISABILITY RESOURCE CONNECTION (ADRC) OF NEVADA COUNTY </a:t>
            </a:r>
          </a:p>
        </p:txBody>
      </p:sp>
      <p:sp>
        <p:nvSpPr>
          <p:cNvPr id="3" name="Subtitle 2"/>
          <p:cNvSpPr>
            <a:spLocks noGrp="1"/>
          </p:cNvSpPr>
          <p:nvPr>
            <p:ph type="subTitle" idx="1"/>
          </p:nvPr>
        </p:nvSpPr>
        <p:spPr>
          <a:xfrm>
            <a:off x="7305862" y="2971800"/>
            <a:ext cx="6633544" cy="5678905"/>
          </a:xfrm>
        </p:spPr>
        <p:txBody>
          <a:bodyPr>
            <a:normAutofit fontScale="62500" lnSpcReduction="20000"/>
          </a:bodyPr>
          <a:lstStyle/>
          <a:p>
            <a:pPr marL="342900" indent="-342900">
              <a:buFont typeface="Wingdings" panose="05000000000000000000" pitchFamily="2" charset="2"/>
              <a:buChar char="q"/>
            </a:pPr>
            <a:r>
              <a:rPr lang="en-US" sz="3800" dirty="0">
                <a:latin typeface="Gotham" panose="02000504050000020004" pitchFamily="2" charset="0"/>
                <a:cs typeface="Arial" pitchFamily="34" charset="0"/>
              </a:rPr>
              <a:t>Goal of ADRC is to streamline access to long term services and supports (LTSS).</a:t>
            </a:r>
          </a:p>
          <a:p>
            <a:pPr marL="342900" indent="-342900">
              <a:buFont typeface="Wingdings" panose="05000000000000000000" pitchFamily="2" charset="2"/>
              <a:buChar char="q"/>
            </a:pPr>
            <a:r>
              <a:rPr lang="en-US" sz="3800" dirty="0">
                <a:latin typeface="Gotham" panose="02000504050000020004" pitchFamily="2" charset="0"/>
                <a:cs typeface="Arial" pitchFamily="34" charset="0"/>
              </a:rPr>
              <a:t>Collaboration between FREED and Agency on Aging Area 4 and other providers of LTSS and safety net services.</a:t>
            </a:r>
          </a:p>
          <a:p>
            <a:pPr marL="342900" indent="-342900">
              <a:buFont typeface="Wingdings" panose="05000000000000000000" pitchFamily="2" charset="2"/>
              <a:buChar char="q"/>
            </a:pPr>
            <a:r>
              <a:rPr lang="en-US" sz="3800" dirty="0">
                <a:latin typeface="Gotham" panose="02000504050000020004" pitchFamily="2" charset="0"/>
              </a:rPr>
              <a:t>Services and supports based on individuals needs and regardless of age, income, or disability. </a:t>
            </a:r>
          </a:p>
          <a:p>
            <a:pPr marL="342900" indent="-342900">
              <a:buFont typeface="Wingdings" panose="05000000000000000000" pitchFamily="2" charset="2"/>
              <a:buChar char="q"/>
            </a:pPr>
            <a:r>
              <a:rPr lang="en-US" sz="3800" dirty="0">
                <a:latin typeface="Gotham" panose="02000504050000020004" pitchFamily="2" charset="0"/>
              </a:rPr>
              <a:t>4 Core services – Enhanced Information &amp; Assistance, Short Term Service Coordination, Person Centered Options Counseling, and Transition</a:t>
            </a:r>
            <a:br>
              <a:rPr lang="en-US" sz="3200" dirty="0">
                <a:latin typeface="Gotham" panose="02000504050000020004" pitchFamily="2" charset="0"/>
              </a:rPr>
            </a:br>
            <a:r>
              <a:rPr lang="en-US" sz="3200" dirty="0">
                <a:latin typeface="Gotham" panose="02000504050000020004" pitchFamily="2" charset="0"/>
              </a:rPr>
              <a:t> </a:t>
            </a:r>
            <a:br>
              <a:rPr lang="en-US" sz="3200" dirty="0">
                <a:latin typeface="Gotham" panose="02000504050000020004" pitchFamily="2" charset="0"/>
              </a:rPr>
            </a:br>
            <a:endParaRPr lang="en-US" sz="3200" dirty="0">
              <a:latin typeface="Gotham" panose="02000504050000020004" pitchFamily="2" charset="0"/>
              <a:cs typeface="Arial" pitchFamily="34" charset="0"/>
            </a:endParaRPr>
          </a:p>
          <a:p>
            <a:endParaRPr lang="en-US" sz="3200" dirty="0">
              <a:latin typeface="Gotham" panose="02000504050000020004" pitchFamily="2" charset="0"/>
            </a:endParaRPr>
          </a:p>
        </p:txBody>
      </p:sp>
      <p:pic>
        <p:nvPicPr>
          <p:cNvPr id="5" name="Picture 8" descr="Image of a person walking over a bridge supported by 3 people holding up the bridge. "/>
          <p:cNvPicPr>
            <a:picLocks noGrp="1" noChangeAspect="1" noChangeArrowheads="1"/>
          </p:cNvPicPr>
          <p:nvPr>
            <p:ph type="pic" sz="quarter" idx="10"/>
          </p:nvPr>
        </p:nvPicPr>
        <p:blipFill>
          <a:blip r:embed="rId3" cstate="print"/>
          <a:stretch>
            <a:fillRect/>
          </a:stretch>
        </p:blipFill>
        <p:spPr bwMode="auto">
          <a:xfrm>
            <a:off x="785436" y="1488154"/>
            <a:ext cx="5690096" cy="4064355"/>
          </a:xfrm>
          <a:prstGeom prst="rect">
            <a:avLst/>
          </a:prstGeom>
          <a:noFill/>
        </p:spPr>
      </p:pic>
      <p:pic>
        <p:nvPicPr>
          <p:cNvPr id="6" name="Picture 5" descr="Logo for the Aging and Disability Resource Connection of Nevada County ">
            <a:extLst>
              <a:ext uri="{FF2B5EF4-FFF2-40B4-BE49-F238E27FC236}">
                <a16:creationId xmlns:a16="http://schemas.microsoft.com/office/drawing/2014/main" id="{873FA55B-E7BC-4D38-974F-73DA8E45D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694" y="6833591"/>
            <a:ext cx="2167207" cy="9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776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D8BEEE-AF62-491D-94A1-5854534201FD}"/>
              </a:ext>
            </a:extLst>
          </p:cNvPr>
          <p:cNvSpPr>
            <a:spLocks noGrp="1"/>
          </p:cNvSpPr>
          <p:nvPr>
            <p:ph type="ctrTitle"/>
          </p:nvPr>
        </p:nvSpPr>
        <p:spPr>
          <a:xfrm>
            <a:off x="204537" y="649849"/>
            <a:ext cx="14425863" cy="1083486"/>
          </a:xfrm>
        </p:spPr>
        <p:txBody>
          <a:bodyPr/>
          <a:lstStyle/>
          <a:p>
            <a:r>
              <a:rPr lang="en-US" b="1" dirty="0">
                <a:latin typeface="Gotham" panose="02000504050000020004" pitchFamily="2" charset="0"/>
                <a:ea typeface="Verdana" panose="020B0604030504040204" pitchFamily="34" charset="0"/>
              </a:rPr>
              <a:t>FREED’s ROLE IN EMERGENCY RESPONSE</a:t>
            </a:r>
            <a:endParaRPr lang="en-US" b="1" dirty="0"/>
          </a:p>
        </p:txBody>
      </p:sp>
      <p:sp>
        <p:nvSpPr>
          <p:cNvPr id="5" name="Subtitle 4">
            <a:extLst>
              <a:ext uri="{FF2B5EF4-FFF2-40B4-BE49-F238E27FC236}">
                <a16:creationId xmlns:a16="http://schemas.microsoft.com/office/drawing/2014/main" id="{497FD7EB-7234-4032-B5FE-2C7F2CAF3E09}"/>
              </a:ext>
            </a:extLst>
          </p:cNvPr>
          <p:cNvSpPr>
            <a:spLocks noGrp="1"/>
          </p:cNvSpPr>
          <p:nvPr>
            <p:ph type="subTitle" idx="1"/>
          </p:nvPr>
        </p:nvSpPr>
        <p:spPr>
          <a:xfrm>
            <a:off x="1445260" y="1873035"/>
            <a:ext cx="10241280" cy="2992121"/>
          </a:xfrm>
        </p:spPr>
        <p:txBody>
          <a:bodyPr/>
          <a:lstStyle/>
          <a:p>
            <a:pPr algn="l">
              <a:spcBef>
                <a:spcPts val="0"/>
              </a:spcBef>
              <a:buSzPts val="1800"/>
            </a:pPr>
            <a:r>
              <a:rPr lang="en-US" b="1" dirty="0">
                <a:latin typeface="Gotham" panose="02000504050000020004" pitchFamily="2" charset="0"/>
                <a:ea typeface="Verdana" panose="020B0604030504040204" pitchFamily="34" charset="0"/>
                <a:cs typeface="Verdana" panose="020B0604030504040204" pitchFamily="34" charset="0"/>
              </a:rPr>
              <a:t>ONGOING BASIS</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cs typeface="Verdana" panose="020B0604030504040204" pitchFamily="34" charset="0"/>
              </a:rPr>
              <a:t>Work with local OES on emergency planning and sheltering needs</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cs typeface="Verdana" panose="020B0604030504040204" pitchFamily="34" charset="0"/>
              </a:rPr>
              <a:t>Provide information to consumers on personal preparedness</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cs typeface="Verdana" panose="020B0604030504040204" pitchFamily="34" charset="0"/>
              </a:rPr>
              <a:t>Sign-up consumers for notification and alert systems</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rPr>
              <a:t>Participate in state-wide advocacy regarding AFN</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rPr>
              <a:t>Identifying individuals who are at-risk due to power shut offs </a:t>
            </a:r>
            <a:endParaRPr lang="en-US" dirty="0"/>
          </a:p>
        </p:txBody>
      </p:sp>
      <p:sp>
        <p:nvSpPr>
          <p:cNvPr id="7" name="Subtitle 4">
            <a:extLst>
              <a:ext uri="{FF2B5EF4-FFF2-40B4-BE49-F238E27FC236}">
                <a16:creationId xmlns:a16="http://schemas.microsoft.com/office/drawing/2014/main" id="{A5747C22-A8EA-41CC-A57F-3F2164C0B3C3}"/>
              </a:ext>
            </a:extLst>
          </p:cNvPr>
          <p:cNvSpPr txBox="1">
            <a:spLocks/>
          </p:cNvSpPr>
          <p:nvPr/>
        </p:nvSpPr>
        <p:spPr>
          <a:xfrm>
            <a:off x="1419860" y="4865156"/>
            <a:ext cx="10241280" cy="2673565"/>
          </a:xfrm>
          <a:prstGeom prst="rect">
            <a:avLst/>
          </a:prstGeom>
        </p:spPr>
        <p:txBody>
          <a:bodyPr lIns="130622" tIns="65311" rIns="130622" bIns="65311"/>
          <a:lstStyle>
            <a:lvl1pPr marL="0" marR="0" indent="0" algn="ctr" defTabSz="653110" rtl="0" eaLnBrk="1" fontAlgn="auto" latinLnBrk="0" hangingPunct="1">
              <a:lnSpc>
                <a:spcPct val="100000"/>
              </a:lnSpc>
              <a:spcBef>
                <a:spcPct val="20000"/>
              </a:spcBef>
              <a:spcAft>
                <a:spcPts val="0"/>
              </a:spcAft>
              <a:buClrTx/>
              <a:buSzTx/>
              <a:buFont typeface="Arial"/>
              <a:buNone/>
              <a:tabLst/>
              <a:defRPr sz="2400" b="0" i="0" kern="1200">
                <a:solidFill>
                  <a:schemeClr val="bg1"/>
                </a:solidFill>
                <a:latin typeface="Gotham-Book"/>
                <a:ea typeface="+mn-ea"/>
                <a:cs typeface="Gotham-Book"/>
              </a:defRPr>
            </a:lvl1pPr>
            <a:lvl2pPr marL="653110" indent="0" algn="ctr" defTabSz="653110" rtl="0" eaLnBrk="1" latinLnBrk="0" hangingPunct="1">
              <a:spcBef>
                <a:spcPct val="20000"/>
              </a:spcBef>
              <a:buFont typeface="Arial"/>
              <a:buNone/>
              <a:defRPr sz="4000" kern="1200">
                <a:solidFill>
                  <a:schemeClr val="tx1">
                    <a:tint val="75000"/>
                  </a:schemeClr>
                </a:solidFill>
                <a:latin typeface="+mn-lt"/>
                <a:ea typeface="+mn-ea"/>
                <a:cs typeface="+mn-cs"/>
              </a:defRPr>
            </a:lvl2pPr>
            <a:lvl3pPr marL="1306220" indent="0" algn="ctr" defTabSz="653110" rtl="0" eaLnBrk="1" latinLnBrk="0" hangingPunct="1">
              <a:spcBef>
                <a:spcPct val="20000"/>
              </a:spcBef>
              <a:buFont typeface="Arial"/>
              <a:buNone/>
              <a:defRPr sz="3400" kern="1200">
                <a:solidFill>
                  <a:schemeClr val="tx1">
                    <a:tint val="75000"/>
                  </a:schemeClr>
                </a:solidFill>
                <a:latin typeface="+mn-lt"/>
                <a:ea typeface="+mn-ea"/>
                <a:cs typeface="+mn-cs"/>
              </a:defRPr>
            </a:lvl3pPr>
            <a:lvl4pPr marL="1959331"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4pPr>
            <a:lvl5pPr marL="2612441"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5pPr>
            <a:lvl6pPr marL="3265551"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6pPr>
            <a:lvl7pPr marL="3918661"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7pPr>
            <a:lvl8pPr marL="4571771"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8pPr>
            <a:lvl9pPr marL="5224882"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9pPr>
          </a:lstStyle>
          <a:p>
            <a:pPr algn="l">
              <a:spcBef>
                <a:spcPts val="0"/>
              </a:spcBef>
              <a:buSzPts val="1800"/>
            </a:pPr>
            <a:r>
              <a:rPr lang="en-US" b="1" dirty="0">
                <a:latin typeface="Gotham" panose="02000504050000020004" pitchFamily="2" charset="0"/>
                <a:ea typeface="Verdana" panose="020B0604030504040204" pitchFamily="34" charset="0"/>
                <a:cs typeface="Verdana" panose="020B0604030504040204" pitchFamily="34" charset="0"/>
              </a:rPr>
              <a:t>LEADING-UP &amp; DURING</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cs typeface="Verdana" panose="020B0604030504040204" pitchFamily="34" charset="0"/>
              </a:rPr>
              <a:t>Call consumers in our database in the impacted areas </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cs typeface="Verdana" panose="020B0604030504040204" pitchFamily="34" charset="0"/>
              </a:rPr>
              <a:t>Work with consumers who have lost AT for replacement </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cs typeface="Verdana" panose="020B0604030504040204" pitchFamily="34" charset="0"/>
              </a:rPr>
              <a:t>Suspend normal intake process during emergency </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cs typeface="Verdana" panose="020B0604030504040204" pitchFamily="34" charset="0"/>
              </a:rPr>
              <a:t>Embed a staff person in the county operations center</a:t>
            </a:r>
          </a:p>
          <a:p>
            <a:pPr marL="342900" indent="-342900" algn="l">
              <a:spcBef>
                <a:spcPts val="0"/>
              </a:spcBef>
              <a:buSzPts val="1800"/>
              <a:buFont typeface="Arial" panose="020B0604020202020204" pitchFamily="34" charset="0"/>
              <a:buChar char="•"/>
            </a:pPr>
            <a:r>
              <a:rPr lang="en-US" dirty="0">
                <a:latin typeface="Gotham" panose="02000504050000020004" pitchFamily="2" charset="0"/>
                <a:ea typeface="Verdana" panose="020B0604030504040204" pitchFamily="34" charset="0"/>
                <a:cs typeface="Verdana" panose="020B0604030504040204" pitchFamily="34" charset="0"/>
              </a:rPr>
              <a:t>Visit shelters to provide support to individuals and technical assistance</a:t>
            </a:r>
          </a:p>
          <a:p>
            <a:endParaRPr lang="en-US" dirty="0"/>
          </a:p>
        </p:txBody>
      </p:sp>
    </p:spTree>
    <p:extLst>
      <p:ext uri="{BB962C8B-B14F-4D97-AF65-F5344CB8AC3E}">
        <p14:creationId xmlns:p14="http://schemas.microsoft.com/office/powerpoint/2010/main" val="331568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F24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15FA-3D4E-4EB0-99EF-2051299D80EA}"/>
              </a:ext>
            </a:extLst>
          </p:cNvPr>
          <p:cNvSpPr>
            <a:spLocks noGrp="1"/>
          </p:cNvSpPr>
          <p:nvPr>
            <p:ph type="ctrTitle"/>
          </p:nvPr>
        </p:nvSpPr>
        <p:spPr>
          <a:xfrm>
            <a:off x="7823044" y="464564"/>
            <a:ext cx="6633544" cy="1083486"/>
          </a:xfrm>
        </p:spPr>
        <p:txBody>
          <a:bodyPr/>
          <a:lstStyle/>
          <a:p>
            <a:r>
              <a:rPr lang="en-US" dirty="0"/>
              <a:t>POWER SHUT-OFF</a:t>
            </a:r>
            <a:br>
              <a:rPr lang="en-US" dirty="0"/>
            </a:br>
            <a:r>
              <a:rPr lang="en-US" dirty="0"/>
              <a:t>DE-ENERGIZATION</a:t>
            </a:r>
          </a:p>
        </p:txBody>
      </p:sp>
      <p:sp>
        <p:nvSpPr>
          <p:cNvPr id="3" name="Subtitle 2">
            <a:extLst>
              <a:ext uri="{FF2B5EF4-FFF2-40B4-BE49-F238E27FC236}">
                <a16:creationId xmlns:a16="http://schemas.microsoft.com/office/drawing/2014/main" id="{BEF33B6F-AA8E-4EE1-9427-F8A2E7E29CF4}"/>
              </a:ext>
            </a:extLst>
          </p:cNvPr>
          <p:cNvSpPr>
            <a:spLocks noGrp="1"/>
          </p:cNvSpPr>
          <p:nvPr>
            <p:ph type="subTitle" idx="1"/>
          </p:nvPr>
        </p:nvSpPr>
        <p:spPr>
          <a:xfrm>
            <a:off x="7824867" y="2646947"/>
            <a:ext cx="6252080" cy="4913975"/>
          </a:xfrm>
        </p:spPr>
        <p:txBody>
          <a:bodyPr/>
          <a:lstStyle/>
          <a:p>
            <a:pPr marL="342901" indent="-342901">
              <a:buFont typeface="Arial" panose="020B0604020202020204" pitchFamily="34" charset="0"/>
              <a:buChar char="•"/>
            </a:pPr>
            <a:r>
              <a:rPr lang="en-US" sz="2800" dirty="0"/>
              <a:t>In October 2019, PG&amp;E executed 5 PSPS event in FREED’s catchment area in the northern Sierra Nevada foothills area due to elevated wildfire risk</a:t>
            </a:r>
            <a:endParaRPr lang="en" sz="2800" dirty="0">
              <a:latin typeface="Verdana"/>
              <a:ea typeface="Verdana"/>
              <a:sym typeface="Verdana"/>
            </a:endParaRPr>
          </a:p>
          <a:p>
            <a:pPr marL="342901" indent="-342901">
              <a:buFont typeface="Arial" panose="020B0604020202020204" pitchFamily="34" charset="0"/>
              <a:buChar char="•"/>
            </a:pPr>
            <a:endParaRPr lang="en-US" sz="2800" dirty="0"/>
          </a:p>
          <a:p>
            <a:pPr marL="342901" indent="-342901">
              <a:buFont typeface="Arial" panose="020B0604020202020204" pitchFamily="34" charset="0"/>
              <a:buChar char="•"/>
            </a:pPr>
            <a:r>
              <a:rPr lang="en-US" sz="2800" dirty="0"/>
              <a:t>People with disabilities and older adults require power for life-sustaining measures or independent living</a:t>
            </a:r>
          </a:p>
        </p:txBody>
      </p:sp>
      <p:pic>
        <p:nvPicPr>
          <p:cNvPr id="5" name="Picture 4" descr="Picture of a woman with a phone headset on and at a computer that is displaying a map. " title="Disaster response picture">
            <a:extLst>
              <a:ext uri="{FF2B5EF4-FFF2-40B4-BE49-F238E27FC236}">
                <a16:creationId xmlns:a16="http://schemas.microsoft.com/office/drawing/2014/main" id="{A1910E25-1503-48D3-BBF1-2323DAFDDE8B}"/>
              </a:ext>
            </a:extLst>
          </p:cNvPr>
          <p:cNvPicPr>
            <a:picLocks noChangeAspect="1"/>
          </p:cNvPicPr>
          <p:nvPr/>
        </p:nvPicPr>
        <p:blipFill>
          <a:blip r:embed="rId4"/>
          <a:stretch>
            <a:fillRect/>
          </a:stretch>
        </p:blipFill>
        <p:spPr>
          <a:xfrm>
            <a:off x="407499" y="2861298"/>
            <a:ext cx="6976494" cy="5120749"/>
          </a:xfrm>
          <a:prstGeom prst="rect">
            <a:avLst/>
          </a:prstGeom>
        </p:spPr>
      </p:pic>
    </p:spTree>
    <p:extLst>
      <p:ext uri="{BB962C8B-B14F-4D97-AF65-F5344CB8AC3E}">
        <p14:creationId xmlns:p14="http://schemas.microsoft.com/office/powerpoint/2010/main" val="426195047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2DA4C6-8472-46E4-882F-E68EE36D8DC1}"/>
              </a:ext>
            </a:extLst>
          </p:cNvPr>
          <p:cNvSpPr>
            <a:spLocks noGrp="1"/>
          </p:cNvSpPr>
          <p:nvPr>
            <p:ph type="ctrTitle"/>
          </p:nvPr>
        </p:nvSpPr>
        <p:spPr>
          <a:xfrm>
            <a:off x="6617368" y="649849"/>
            <a:ext cx="7069375" cy="1083486"/>
          </a:xfrm>
        </p:spPr>
        <p:txBody>
          <a:bodyPr/>
          <a:lstStyle/>
          <a:p>
            <a:r>
              <a:rPr lang="en-US" sz="5400" dirty="0"/>
              <a:t>PSPS TIMELINE</a:t>
            </a:r>
          </a:p>
        </p:txBody>
      </p:sp>
      <p:sp>
        <p:nvSpPr>
          <p:cNvPr id="6" name="Subtitle 5">
            <a:extLst>
              <a:ext uri="{FF2B5EF4-FFF2-40B4-BE49-F238E27FC236}">
                <a16:creationId xmlns:a16="http://schemas.microsoft.com/office/drawing/2014/main" id="{ECCEF40D-BEC5-4684-B6D7-6C2AF1503420}"/>
              </a:ext>
            </a:extLst>
          </p:cNvPr>
          <p:cNvSpPr>
            <a:spLocks noGrp="1"/>
          </p:cNvSpPr>
          <p:nvPr>
            <p:ph type="subTitle" idx="1"/>
          </p:nvPr>
        </p:nvSpPr>
        <p:spPr>
          <a:xfrm>
            <a:off x="6617367" y="1733335"/>
            <a:ext cx="7928811" cy="5827586"/>
          </a:xfrm>
        </p:spPr>
        <p:txBody>
          <a:bodyPr/>
          <a:lstStyle/>
          <a:p>
            <a:r>
              <a:rPr lang="en-US" dirty="0">
                <a:latin typeface="Gotham" panose="02000504050000020004" pitchFamily="2" charset="0"/>
              </a:rPr>
              <a:t>September </a:t>
            </a:r>
          </a:p>
          <a:p>
            <a:pPr marL="342900" indent="-342900">
              <a:buFont typeface="Arial" panose="020B0604020202020204" pitchFamily="34" charset="0"/>
              <a:buChar char="•"/>
            </a:pPr>
            <a:r>
              <a:rPr lang="en-US" dirty="0">
                <a:latin typeface="Gotham" panose="02000504050000020004" pitchFamily="2" charset="0"/>
              </a:rPr>
              <a:t>Event #1: September 23-25 - Nevada &amp; Yuba</a:t>
            </a:r>
          </a:p>
          <a:p>
            <a:r>
              <a:rPr lang="en-US" dirty="0">
                <a:latin typeface="Gotham" panose="02000504050000020004" pitchFamily="2" charset="0"/>
              </a:rPr>
              <a:t>October </a:t>
            </a:r>
          </a:p>
          <a:p>
            <a:pPr marL="342900" indent="-342900">
              <a:buFont typeface="Arial" panose="020B0604020202020204" pitchFamily="34" charset="0"/>
              <a:buChar char="•"/>
            </a:pPr>
            <a:r>
              <a:rPr lang="en-US" dirty="0">
                <a:latin typeface="Gotham" panose="02000504050000020004" pitchFamily="2" charset="0"/>
              </a:rPr>
              <a:t>Event #2: October 5</a:t>
            </a:r>
            <a:r>
              <a:rPr lang="en-US" baseline="30000" dirty="0">
                <a:latin typeface="Gotham" panose="02000504050000020004" pitchFamily="2" charset="0"/>
              </a:rPr>
              <a:t>th</a:t>
            </a:r>
            <a:r>
              <a:rPr lang="en-US" dirty="0">
                <a:latin typeface="Gotham" panose="02000504050000020004" pitchFamily="2" charset="0"/>
              </a:rPr>
              <a:t> – 6</a:t>
            </a:r>
            <a:r>
              <a:rPr lang="en-US" baseline="30000" dirty="0">
                <a:latin typeface="Gotham" panose="02000504050000020004" pitchFamily="2" charset="0"/>
              </a:rPr>
              <a:t>th</a:t>
            </a:r>
            <a:r>
              <a:rPr lang="en-US" dirty="0">
                <a:latin typeface="Gotham" panose="02000504050000020004" pitchFamily="2" charset="0"/>
              </a:rPr>
              <a:t> three counties, Butte, Yuba, and Plumas</a:t>
            </a:r>
          </a:p>
          <a:p>
            <a:pPr marL="342900" indent="-342900">
              <a:buFont typeface="Arial" panose="020B0604020202020204" pitchFamily="34" charset="0"/>
              <a:buChar char="•"/>
            </a:pPr>
            <a:r>
              <a:rPr lang="en-US" dirty="0">
                <a:latin typeface="Gotham" panose="02000504050000020004" pitchFamily="2" charset="0"/>
              </a:rPr>
              <a:t>Event #3: October 9</a:t>
            </a:r>
            <a:r>
              <a:rPr lang="en-US" baseline="30000" dirty="0">
                <a:latin typeface="Gotham" panose="02000504050000020004" pitchFamily="2" charset="0"/>
              </a:rPr>
              <a:t>th</a:t>
            </a:r>
            <a:r>
              <a:rPr lang="en-US" dirty="0">
                <a:latin typeface="Gotham" panose="02000504050000020004" pitchFamily="2" charset="0"/>
              </a:rPr>
              <a:t> –Oct 12</a:t>
            </a:r>
            <a:r>
              <a:rPr lang="en-US" baseline="30000" dirty="0">
                <a:latin typeface="Gotham" panose="02000504050000020004" pitchFamily="2" charset="0"/>
              </a:rPr>
              <a:t>th</a:t>
            </a:r>
          </a:p>
          <a:p>
            <a:pPr marL="342900" indent="-342900">
              <a:buFont typeface="Arial" panose="020B0604020202020204" pitchFamily="34" charset="0"/>
              <a:buChar char="•"/>
            </a:pPr>
            <a:r>
              <a:rPr lang="en-US" dirty="0">
                <a:latin typeface="Gotham" panose="02000504050000020004" pitchFamily="2" charset="0"/>
              </a:rPr>
              <a:t>Event #4: Oct 23</a:t>
            </a:r>
            <a:r>
              <a:rPr lang="en-US" baseline="30000" dirty="0">
                <a:latin typeface="Gotham" panose="02000504050000020004" pitchFamily="2" charset="0"/>
              </a:rPr>
              <a:t>rd</a:t>
            </a:r>
            <a:r>
              <a:rPr lang="en-US" dirty="0">
                <a:latin typeface="Gotham" panose="02000504050000020004" pitchFamily="2" charset="0"/>
              </a:rPr>
              <a:t>-Oct 24</a:t>
            </a:r>
            <a:r>
              <a:rPr lang="en-US" baseline="30000" dirty="0">
                <a:latin typeface="Gotham" panose="02000504050000020004" pitchFamily="2" charset="0"/>
              </a:rPr>
              <a:t>th</a:t>
            </a:r>
            <a:r>
              <a:rPr lang="en-US" dirty="0">
                <a:latin typeface="Gotham" panose="02000504050000020004" pitchFamily="2" charset="0"/>
              </a:rPr>
              <a:t> </a:t>
            </a:r>
          </a:p>
          <a:p>
            <a:pPr marL="342900" indent="-342900">
              <a:buFont typeface="Arial" panose="020B0604020202020204" pitchFamily="34" charset="0"/>
              <a:buChar char="•"/>
            </a:pPr>
            <a:r>
              <a:rPr lang="en-US" dirty="0">
                <a:latin typeface="Gotham" panose="02000504050000020004" pitchFamily="2" charset="0"/>
              </a:rPr>
              <a:t>Event #5: Oct 26</a:t>
            </a:r>
            <a:r>
              <a:rPr lang="en-US" baseline="30000" dirty="0">
                <a:latin typeface="Gotham" panose="02000504050000020004" pitchFamily="2" charset="0"/>
              </a:rPr>
              <a:t>th</a:t>
            </a:r>
            <a:r>
              <a:rPr lang="en-US" dirty="0">
                <a:latin typeface="Gotham" panose="02000504050000020004" pitchFamily="2" charset="0"/>
              </a:rPr>
              <a:t>-Ot. 28</a:t>
            </a:r>
            <a:r>
              <a:rPr lang="en-US" baseline="30000" dirty="0">
                <a:latin typeface="Gotham" panose="02000504050000020004" pitchFamily="2" charset="0"/>
              </a:rPr>
              <a:t>th</a:t>
            </a:r>
            <a:r>
              <a:rPr lang="en-US" dirty="0">
                <a:latin typeface="Gotham" panose="02000504050000020004" pitchFamily="2" charset="0"/>
              </a:rPr>
              <a:t> </a:t>
            </a:r>
          </a:p>
          <a:p>
            <a:pPr marL="342900" indent="-342900">
              <a:buFont typeface="Arial" panose="020B0604020202020204" pitchFamily="34" charset="0"/>
              <a:buChar char="•"/>
            </a:pPr>
            <a:r>
              <a:rPr lang="en-US" dirty="0">
                <a:latin typeface="Gotham" panose="02000504050000020004" pitchFamily="2" charset="0"/>
              </a:rPr>
              <a:t>Event #6: Oct. 29</a:t>
            </a:r>
            <a:r>
              <a:rPr lang="en-US" baseline="30000" dirty="0">
                <a:latin typeface="Gotham" panose="02000504050000020004" pitchFamily="2" charset="0"/>
              </a:rPr>
              <a:t>th</a:t>
            </a:r>
            <a:r>
              <a:rPr lang="en-US" dirty="0">
                <a:latin typeface="Gotham" panose="02000504050000020004" pitchFamily="2" charset="0"/>
              </a:rPr>
              <a:t>-30</a:t>
            </a:r>
            <a:r>
              <a:rPr lang="en-US" baseline="30000" dirty="0">
                <a:latin typeface="Gotham" panose="02000504050000020004" pitchFamily="2" charset="0"/>
              </a:rPr>
              <a:t>th</a:t>
            </a:r>
          </a:p>
          <a:p>
            <a:r>
              <a:rPr lang="en-US" dirty="0">
                <a:latin typeface="Gotham" panose="02000504050000020004" pitchFamily="2" charset="0"/>
              </a:rPr>
              <a:t>November </a:t>
            </a:r>
          </a:p>
          <a:p>
            <a:pPr marL="342900" indent="-342900">
              <a:buFont typeface="Arial" panose="020B0604020202020204" pitchFamily="34" charset="0"/>
              <a:buChar char="•"/>
            </a:pPr>
            <a:r>
              <a:rPr lang="en-US" dirty="0">
                <a:latin typeface="Gotham" panose="02000504050000020004" pitchFamily="2" charset="0"/>
              </a:rPr>
              <a:t>Almost Event #7: Nov 19th</a:t>
            </a:r>
          </a:p>
          <a:p>
            <a:pPr marL="342900" indent="-342900">
              <a:buFont typeface="Arial" panose="020B0604020202020204" pitchFamily="34" charset="0"/>
              <a:buChar char="•"/>
            </a:pPr>
            <a:endParaRPr lang="en-US" baseline="30000" dirty="0">
              <a:latin typeface="Gotham" panose="02000504050000020004" pitchFamily="2" charset="0"/>
            </a:endParaRPr>
          </a:p>
          <a:p>
            <a:endParaRPr lang="en-US" dirty="0">
              <a:latin typeface="Gotham" panose="02000504050000020004" pitchFamily="2" charset="0"/>
            </a:endParaRPr>
          </a:p>
        </p:txBody>
      </p:sp>
      <p:pic>
        <p:nvPicPr>
          <p:cNvPr id="8" name="Picture 7" descr="Picture of the old and new bridge over the South Fork of the Yuba River, Nevada County. ">
            <a:extLst>
              <a:ext uri="{FF2B5EF4-FFF2-40B4-BE49-F238E27FC236}">
                <a16:creationId xmlns:a16="http://schemas.microsoft.com/office/drawing/2014/main" id="{BB9A736E-778E-4F92-968E-4E1880D443CC}"/>
              </a:ext>
            </a:extLst>
          </p:cNvPr>
          <p:cNvPicPr>
            <a:picLocks noChangeAspect="1"/>
          </p:cNvPicPr>
          <p:nvPr/>
        </p:nvPicPr>
        <p:blipFill>
          <a:blip r:embed="rId3"/>
          <a:stretch>
            <a:fillRect/>
          </a:stretch>
        </p:blipFill>
        <p:spPr>
          <a:xfrm>
            <a:off x="517358" y="2060871"/>
            <a:ext cx="5555015" cy="3698784"/>
          </a:xfrm>
          <a:prstGeom prst="rect">
            <a:avLst/>
          </a:prstGeom>
        </p:spPr>
      </p:pic>
    </p:spTree>
    <p:extLst>
      <p:ext uri="{BB962C8B-B14F-4D97-AF65-F5344CB8AC3E}">
        <p14:creationId xmlns:p14="http://schemas.microsoft.com/office/powerpoint/2010/main" val="1717841589"/>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17.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1.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2.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3.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4.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5.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6.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7.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6.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8.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9.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4455</TotalTime>
  <Words>2825</Words>
  <Application>Microsoft Office PowerPoint</Application>
  <PresentationFormat>Custom</PresentationFormat>
  <Paragraphs>402</Paragraphs>
  <Slides>40</Slides>
  <Notes>12</Notes>
  <HiddenSlides>0</HiddenSlides>
  <MMClips>0</MMClips>
  <ScaleCrop>false</ScaleCrop>
  <HeadingPairs>
    <vt:vector size="6" baseType="variant">
      <vt:variant>
        <vt:lpstr>Fonts Used</vt:lpstr>
      </vt:variant>
      <vt:variant>
        <vt:i4>13</vt:i4>
      </vt:variant>
      <vt:variant>
        <vt:lpstr>Theme</vt:lpstr>
      </vt:variant>
      <vt:variant>
        <vt:i4>17</vt:i4>
      </vt:variant>
      <vt:variant>
        <vt:lpstr>Slide Titles</vt:lpstr>
      </vt:variant>
      <vt:variant>
        <vt:i4>40</vt:i4>
      </vt:variant>
    </vt:vector>
  </HeadingPairs>
  <TitlesOfParts>
    <vt:vector size="70" baseType="lpstr">
      <vt:lpstr>Arial</vt:lpstr>
      <vt:lpstr>Calibri</vt:lpstr>
      <vt:lpstr>Corbel</vt:lpstr>
      <vt:lpstr>Gotham</vt:lpstr>
      <vt:lpstr>Gotham-Bold</vt:lpstr>
      <vt:lpstr>Gotham-Book</vt:lpstr>
      <vt:lpstr>Gotham-Medium</vt:lpstr>
      <vt:lpstr>Montserrat</vt:lpstr>
      <vt:lpstr>Tahoma</vt:lpstr>
      <vt:lpstr>Verdana</vt:lpstr>
      <vt:lpstr>Wingdings</vt:lpstr>
      <vt:lpstr>Wingdings 2</vt:lpstr>
      <vt:lpstr>Wingdings 3</vt:lpstr>
      <vt:lpstr>Office Theme</vt:lpstr>
      <vt:lpstr>Module</vt:lpstr>
      <vt:lpstr>Module</vt:lpstr>
      <vt:lpstr>Module</vt:lpstr>
      <vt:lpstr>Module</vt:lpstr>
      <vt:lpstr>Module</vt:lpstr>
      <vt:lpstr>Module</vt:lpstr>
      <vt:lpstr>Module</vt:lpstr>
      <vt:lpstr>Module</vt:lpstr>
      <vt:lpstr>Module</vt:lpstr>
      <vt:lpstr>Module</vt:lpstr>
      <vt:lpstr>Module</vt:lpstr>
      <vt:lpstr>Module</vt:lpstr>
      <vt:lpstr>Module</vt:lpstr>
      <vt:lpstr>Module</vt:lpstr>
      <vt:lpstr>Module</vt:lpstr>
      <vt:lpstr>Module</vt:lpstr>
      <vt:lpstr>ADA National Network Learning Session: Using the California Power Safety Power Outages for Inclusive Emergency Planning  May 14th, 2020   </vt:lpstr>
      <vt:lpstr>INTRODUCTION </vt:lpstr>
      <vt:lpstr>PowerPoint Presentation</vt:lpstr>
      <vt:lpstr>NOTHING ABOUT US, WITHOUT US</vt:lpstr>
      <vt:lpstr>CALIFORIA ILC CORE SERVICES – Federal &amp; State</vt:lpstr>
      <vt:lpstr> AGING &amp; DISABILITY RESOURCE CONNECTION (ADRC) OF NEVADA COUNTY </vt:lpstr>
      <vt:lpstr>FREED’s ROLE IN EMERGENCY RESPONSE</vt:lpstr>
      <vt:lpstr>POWER SHUT-OFF DE-ENERGIZATION</vt:lpstr>
      <vt:lpstr>PSPS TIMELINE</vt:lpstr>
      <vt:lpstr>STORIES FROM THE COMMUNITY</vt:lpstr>
      <vt:lpstr>PowerPoint Presentation</vt:lpstr>
      <vt:lpstr>GOAL ZERO Yeti 3000 Lithium Portable Power Station with Wi-Fi</vt:lpstr>
      <vt:lpstr>WHAT WORKED</vt:lpstr>
      <vt:lpstr>WHAT WORKED</vt:lpstr>
      <vt:lpstr>WHAT WORKED </vt:lpstr>
      <vt:lpstr>WHAT WORKED</vt:lpstr>
      <vt:lpstr>BARRIERS</vt:lpstr>
      <vt:lpstr>BARRIERS </vt:lpstr>
      <vt:lpstr>BARRIERS</vt:lpstr>
      <vt:lpstr>STRATEGIES  </vt:lpstr>
      <vt:lpstr>STRATEGIES</vt:lpstr>
      <vt:lpstr>PowerPoint Presentation</vt:lpstr>
      <vt:lpstr>LISTOS CAMPAIGN NEVADA COUNTY</vt:lpstr>
      <vt:lpstr>QUESTIONS </vt:lpstr>
      <vt:lpstr>PowerPoint Presentation</vt:lpstr>
      <vt:lpstr>Mission Statement</vt:lpstr>
      <vt:lpstr>PowerPoint Presentation</vt:lpstr>
      <vt:lpstr>CFILC members</vt:lpstr>
      <vt:lpstr>How did we get here?</vt:lpstr>
      <vt:lpstr>Community Assessment </vt:lpstr>
      <vt:lpstr>CFILC Pilot Program</vt:lpstr>
      <vt:lpstr>2019 PSPS Research &amp; Impacts</vt:lpstr>
      <vt:lpstr>2019 Lessons Learned</vt:lpstr>
      <vt:lpstr>2020 Pilot Program </vt:lpstr>
      <vt:lpstr>PowerPoint Presentation</vt:lpstr>
      <vt:lpstr>PSPS Pilot Partners</vt:lpstr>
      <vt:lpstr>What is a Pilot Program? </vt:lpstr>
      <vt:lpstr>PSPS Pilot Priorities </vt:lpstr>
      <vt:lpstr>How does it work?</vt:lpstr>
      <vt:lpstr>Questions &amp;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Pacheco</dc:creator>
  <cp:lastModifiedBy>Gabriel Navarrette</cp:lastModifiedBy>
  <cp:revision>70</cp:revision>
  <cp:lastPrinted>2020-05-11T23:09:48Z</cp:lastPrinted>
  <dcterms:created xsi:type="dcterms:W3CDTF">2019-12-17T19:24:34Z</dcterms:created>
  <dcterms:modified xsi:type="dcterms:W3CDTF">2020-05-14T21:55:17Z</dcterms:modified>
</cp:coreProperties>
</file>